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58" r:id="rId6"/>
    <p:sldId id="262" r:id="rId7"/>
    <p:sldId id="259" r:id="rId8"/>
    <p:sldId id="266" r:id="rId9"/>
    <p:sldId id="264" r:id="rId10"/>
    <p:sldId id="268" r:id="rId11"/>
    <p:sldId id="265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Средний стиль 3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019D-9BD8-4ECC-98EF-7AFE5E220CF6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A0674-4365-46DE-B464-78485A880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002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019D-9BD8-4ECC-98EF-7AFE5E220CF6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A0674-4365-46DE-B464-78485A880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559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019D-9BD8-4ECC-98EF-7AFE5E220CF6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A0674-4365-46DE-B464-78485A880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003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019D-9BD8-4ECC-98EF-7AFE5E220CF6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A0674-4365-46DE-B464-78485A880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859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019D-9BD8-4ECC-98EF-7AFE5E220CF6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A0674-4365-46DE-B464-78485A880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995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019D-9BD8-4ECC-98EF-7AFE5E220CF6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A0674-4365-46DE-B464-78485A880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81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019D-9BD8-4ECC-98EF-7AFE5E220CF6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A0674-4365-46DE-B464-78485A880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814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019D-9BD8-4ECC-98EF-7AFE5E220CF6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A0674-4365-46DE-B464-78485A880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378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019D-9BD8-4ECC-98EF-7AFE5E220CF6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A0674-4365-46DE-B464-78485A880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113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019D-9BD8-4ECC-98EF-7AFE5E220CF6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A0674-4365-46DE-B464-78485A880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358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019D-9BD8-4ECC-98EF-7AFE5E220CF6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A0674-4365-46DE-B464-78485A880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087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4019D-9BD8-4ECC-98EF-7AFE5E220CF6}" type="datetimeFigureOut">
              <a:rPr lang="ru-RU" smtClean="0"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A0674-4365-46DE-B464-78485A880E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458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46909" y="411163"/>
            <a:ext cx="9144000" cy="165778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1500" b="1" dirty="0" err="1" smtClean="0"/>
              <a:t>Велопрокат</a:t>
            </a:r>
            <a:endParaRPr lang="ru-RU" sz="115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50109" y="2161165"/>
            <a:ext cx="9144000" cy="165576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129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84016" y="320098"/>
            <a:ext cx="5664201" cy="402099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5/6</a:t>
            </a:r>
          </a:p>
          <a:p>
            <a:pPr marL="0" indent="268288" algn="just">
              <a:buNone/>
            </a:pP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	«</a:t>
            </a: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расположенный	справа. Запишите свой ответ на вопрос.</a:t>
            </a:r>
          </a:p>
          <a:p>
            <a:pPr marL="0" indent="268288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каких случаях используется повременная (поминутная или почасовая) оплата услуги.</a:t>
            </a:r>
          </a:p>
          <a:p>
            <a:pPr marL="0" indent="1163638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два варианта. </a:t>
            </a:r>
          </a:p>
          <a:p>
            <a:pPr marL="0" indent="1163638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Услуга 1</a:t>
            </a:r>
          </a:p>
          <a:p>
            <a:pPr marL="0" indent="1163638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Услуга 2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153725" y="190788"/>
            <a:ext cx="5908965" cy="4704485"/>
          </a:xfr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20000"/>
              </a:lnSpc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Повременная оплата встречается сейчас довольно часто, – заметила мама.  – Не могу вспомнить, где недавно мы сталкивались с почасовой оплатой. Кто-то из вас может мне помочь?</a:t>
            </a:r>
          </a:p>
          <a:p>
            <a:pPr>
              <a:lnSpc>
                <a:spcPct val="12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0204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7900" y="147978"/>
            <a:ext cx="5156200" cy="66011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Критерии оценивания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7291" y="1073834"/>
            <a:ext cx="10515600" cy="145882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360363">
              <a:buNone/>
            </a:pPr>
            <a:r>
              <a:rPr lang="ru-RU" b="1" dirty="0" err="1" smtClean="0"/>
              <a:t>Компетентностная</a:t>
            </a:r>
            <a:r>
              <a:rPr lang="ru-RU" b="1" dirty="0" smtClean="0"/>
              <a:t> область оценки</a:t>
            </a:r>
            <a:r>
              <a:rPr lang="ru-RU" dirty="0" smtClean="0"/>
              <a:t>: ФН: применение финансовых знаний и понимания. МГ: формулировать</a:t>
            </a:r>
          </a:p>
          <a:p>
            <a:pPr marL="0" indent="360363">
              <a:buNone/>
            </a:pPr>
            <a:r>
              <a:rPr lang="ru-RU" b="1" dirty="0" smtClean="0"/>
              <a:t>Уровень сложности</a:t>
            </a:r>
            <a:r>
              <a:rPr lang="ru-RU" dirty="0" smtClean="0"/>
              <a:t>: высокий</a:t>
            </a:r>
          </a:p>
          <a:p>
            <a:pPr marL="0" indent="360363">
              <a:buNone/>
            </a:pPr>
            <a:r>
              <a:rPr lang="ru-RU" b="1" dirty="0" smtClean="0"/>
              <a:t>Формат ответа</a:t>
            </a:r>
            <a:r>
              <a:rPr lang="ru-RU" dirty="0" smtClean="0"/>
              <a:t>: задание с развернутым ответом</a:t>
            </a:r>
          </a:p>
          <a:p>
            <a:pPr marL="0" indent="360363">
              <a:buNone/>
            </a:pPr>
            <a:r>
              <a:rPr lang="ru-RU" b="1" dirty="0" smtClean="0"/>
              <a:t>Объект оценки</a:t>
            </a:r>
            <a:r>
              <a:rPr lang="ru-RU" dirty="0" smtClean="0"/>
              <a:t>: устанавливать зависимости между величинами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781427"/>
              </p:ext>
            </p:extLst>
          </p:nvPr>
        </p:nvGraphicFramePr>
        <p:xfrm>
          <a:off x="3943927" y="2992582"/>
          <a:ext cx="8081819" cy="330905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{1E171933-4619-4E11-9A3F-F7608DF75F80}</a:tableStyleId>
              </a:tblPr>
              <a:tblGrid>
                <a:gridCol w="830146">
                  <a:extLst>
                    <a:ext uri="{9D8B030D-6E8A-4147-A177-3AD203B41FA5}">
                      <a16:colId xmlns:a16="http://schemas.microsoft.com/office/drawing/2014/main" val="1120533831"/>
                    </a:ext>
                  </a:extLst>
                </a:gridCol>
                <a:gridCol w="7251673">
                  <a:extLst>
                    <a:ext uri="{9D8B030D-6E8A-4147-A177-3AD203B41FA5}">
                      <a16:colId xmlns:a16="http://schemas.microsoft.com/office/drawing/2014/main" val="2191330396"/>
                    </a:ext>
                  </a:extLst>
                </a:gridCol>
              </a:tblGrid>
              <a:tr h="382977">
                <a:tc gridSpan="2">
                  <a:txBody>
                    <a:bodyPr/>
                    <a:lstStyle/>
                    <a:p>
                      <a:pPr marL="6794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Система</a:t>
                      </a:r>
                      <a:r>
                        <a:rPr lang="ru-RU" sz="2000" spc="-15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оценивания: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738959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118745" marR="11112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</a:endParaRPr>
                    </a:p>
                    <a:p>
                      <a:pPr marL="118745" marR="11112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Балл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80235" marR="18726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effectLst/>
                      </a:endParaRPr>
                    </a:p>
                    <a:p>
                      <a:pPr marL="1880235" marR="18726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Содержание</a:t>
                      </a:r>
                      <a:r>
                        <a:rPr lang="ru-RU" sz="1600" spc="-15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критерия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51144568"/>
                  </a:ext>
                </a:extLst>
              </a:tr>
              <a:tr h="1401445"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Записаны</a:t>
                      </a:r>
                      <a:r>
                        <a:rPr lang="ru-RU" sz="1600" spc="-1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верно</a:t>
                      </a:r>
                      <a:r>
                        <a:rPr lang="ru-RU" sz="1600" spc="-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два</a:t>
                      </a:r>
                      <a:r>
                        <a:rPr lang="ru-RU" sz="1600" spc="-1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варианта.</a:t>
                      </a:r>
                      <a:r>
                        <a:rPr lang="ru-RU" sz="1600" spc="-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Например:</a:t>
                      </a:r>
                      <a:endParaRPr lang="ru-RU" sz="1400" dirty="0">
                        <a:effectLst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3210" algn="l"/>
                        </a:tabLst>
                      </a:pPr>
                      <a:r>
                        <a:rPr lang="ru-RU" sz="1600" dirty="0">
                          <a:effectLst/>
                        </a:rPr>
                        <a:t>−	поминутная</a:t>
                      </a:r>
                      <a:r>
                        <a:rPr lang="ru-RU" sz="1600" spc="-1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оплата</a:t>
                      </a:r>
                      <a:r>
                        <a:rPr lang="ru-RU" sz="1600" spc="-1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телефонного</a:t>
                      </a:r>
                      <a:r>
                        <a:rPr lang="ru-RU" sz="1600" spc="-1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разговора;</a:t>
                      </a:r>
                      <a:endParaRPr lang="ru-RU" sz="1400" dirty="0">
                        <a:effectLst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3210" algn="l"/>
                        </a:tabLst>
                      </a:pPr>
                      <a:r>
                        <a:rPr lang="ru-RU" sz="1600" dirty="0">
                          <a:effectLst/>
                        </a:rPr>
                        <a:t>−	почасовая</a:t>
                      </a:r>
                      <a:r>
                        <a:rPr lang="ru-RU" sz="1600" spc="-1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оплата стоянки автомобиля;</a:t>
                      </a:r>
                      <a:endParaRPr lang="ru-RU" sz="1400" dirty="0">
                        <a:effectLst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3210" algn="l"/>
                        </a:tabLst>
                      </a:pPr>
                      <a:r>
                        <a:rPr lang="ru-RU" sz="1600" dirty="0">
                          <a:effectLst/>
                        </a:rPr>
                        <a:t>−	</a:t>
                      </a:r>
                      <a:r>
                        <a:rPr lang="ru-RU" sz="1600" dirty="0" err="1">
                          <a:effectLst/>
                        </a:rPr>
                        <a:t>каршеринг</a:t>
                      </a:r>
                      <a:r>
                        <a:rPr lang="ru-RU" sz="1600" dirty="0">
                          <a:effectLst/>
                        </a:rPr>
                        <a:t>;</a:t>
                      </a:r>
                      <a:endParaRPr lang="ru-RU" sz="1400" dirty="0">
                        <a:effectLst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3210" algn="l"/>
                        </a:tabLst>
                      </a:pPr>
                      <a:r>
                        <a:rPr lang="ru-RU" sz="1600" dirty="0">
                          <a:effectLst/>
                        </a:rPr>
                        <a:t>−	поминутная/почасовая</a:t>
                      </a:r>
                      <a:r>
                        <a:rPr lang="ru-RU" sz="1600" spc="-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оплата</a:t>
                      </a:r>
                      <a:r>
                        <a:rPr lang="ru-RU" sz="1600" spc="-2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проката</a:t>
                      </a:r>
                      <a:r>
                        <a:rPr lang="ru-RU" sz="1600" spc="-1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лодок,</a:t>
                      </a:r>
                      <a:r>
                        <a:rPr lang="ru-RU" sz="1600" spc="-1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детских веломобилей;</a:t>
                      </a:r>
                      <a:endParaRPr lang="ru-RU" sz="1400" dirty="0">
                        <a:effectLst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3210" algn="l"/>
                        </a:tabLst>
                      </a:pPr>
                      <a:r>
                        <a:rPr lang="ru-RU" sz="1600" dirty="0">
                          <a:effectLst/>
                        </a:rPr>
                        <a:t>−	оплата</a:t>
                      </a:r>
                      <a:r>
                        <a:rPr lang="ru-RU" sz="1600" spc="-1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развлечений в</a:t>
                      </a:r>
                      <a:r>
                        <a:rPr lang="ru-RU" sz="1600" spc="-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батутном</a:t>
                      </a:r>
                      <a:r>
                        <a:rPr lang="ru-RU" sz="1600" spc="-1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центре,</a:t>
                      </a:r>
                      <a:r>
                        <a:rPr lang="ru-RU" sz="1600" spc="-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аквапарке</a:t>
                      </a:r>
                      <a:endParaRPr lang="ru-RU" sz="1400" dirty="0">
                        <a:effectLst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3210" algn="l"/>
                        </a:tabLst>
                      </a:pPr>
                      <a:r>
                        <a:rPr lang="ru-RU" sz="1600" dirty="0">
                          <a:effectLst/>
                        </a:rPr>
                        <a:t>−	оплата</a:t>
                      </a:r>
                      <a:r>
                        <a:rPr lang="ru-RU" sz="1600" spc="-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отеля</a:t>
                      </a:r>
                      <a:r>
                        <a:rPr lang="ru-RU" sz="1600" spc="-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– по дням,</a:t>
                      </a:r>
                      <a:endParaRPr lang="ru-RU" sz="1400" dirty="0">
                        <a:effectLst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3210" algn="l"/>
                        </a:tabLst>
                      </a:pPr>
                      <a:r>
                        <a:rPr lang="ru-RU" sz="1600" dirty="0">
                          <a:effectLst/>
                        </a:rPr>
                        <a:t>−	работа</a:t>
                      </a:r>
                      <a:r>
                        <a:rPr lang="ru-RU" sz="1600" spc="-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няни.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12145820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Записан</a:t>
                      </a:r>
                      <a:r>
                        <a:rPr lang="ru-RU" sz="1600" spc="-1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верно</a:t>
                      </a:r>
                      <a:r>
                        <a:rPr lang="ru-RU" sz="1600" spc="-1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один</a:t>
                      </a:r>
                      <a:r>
                        <a:rPr lang="ru-RU" sz="1600" spc="-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вариант,</a:t>
                      </a:r>
                      <a:r>
                        <a:rPr lang="ru-RU" sz="1600" spc="-1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второй</a:t>
                      </a:r>
                      <a:r>
                        <a:rPr lang="ru-RU" sz="1600" spc="-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вариант</a:t>
                      </a:r>
                      <a:r>
                        <a:rPr lang="ru-RU" sz="1600" spc="-1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записан</a:t>
                      </a:r>
                      <a:r>
                        <a:rPr lang="ru-RU" sz="1600" spc="-1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неверно</a:t>
                      </a:r>
                      <a:r>
                        <a:rPr lang="ru-RU" sz="1600" spc="-1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или</a:t>
                      </a:r>
                      <a:r>
                        <a:rPr lang="ru-RU" sz="1600" spc="-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отсутствует.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92387704"/>
                  </a:ext>
                </a:extLst>
              </a:tr>
              <a:tr h="175895"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Другой</a:t>
                      </a:r>
                      <a:r>
                        <a:rPr lang="ru-RU" sz="1600" spc="-1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ответ,</a:t>
                      </a:r>
                      <a:r>
                        <a:rPr lang="ru-RU" sz="1600" spc="-1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или</a:t>
                      </a:r>
                      <a:r>
                        <a:rPr lang="ru-RU" sz="1600" spc="-10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ответ</a:t>
                      </a:r>
                      <a:r>
                        <a:rPr lang="ru-RU" sz="1600" spc="-15" dirty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отсутствует.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3015013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996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75244" y="218496"/>
            <a:ext cx="5799083" cy="63947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6/6</a:t>
            </a: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862821"/>
              </p:ext>
            </p:extLst>
          </p:nvPr>
        </p:nvGraphicFramePr>
        <p:xfrm>
          <a:off x="485847" y="2763203"/>
          <a:ext cx="4977876" cy="34137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994892">
                  <a:extLst>
                    <a:ext uri="{9D8B030D-6E8A-4147-A177-3AD203B41FA5}">
                      <a16:colId xmlns:a16="http://schemas.microsoft.com/office/drawing/2014/main" val="1384770363"/>
                    </a:ext>
                  </a:extLst>
                </a:gridCol>
                <a:gridCol w="988291">
                  <a:extLst>
                    <a:ext uri="{9D8B030D-6E8A-4147-A177-3AD203B41FA5}">
                      <a16:colId xmlns:a16="http://schemas.microsoft.com/office/drawing/2014/main" val="864933753"/>
                    </a:ext>
                  </a:extLst>
                </a:gridCol>
                <a:gridCol w="994693">
                  <a:extLst>
                    <a:ext uri="{9D8B030D-6E8A-4147-A177-3AD203B41FA5}">
                      <a16:colId xmlns:a16="http://schemas.microsoft.com/office/drawing/2014/main" val="3836558803"/>
                    </a:ext>
                  </a:extLst>
                </a:gridCol>
              </a:tblGrid>
              <a:tr h="600710">
                <a:tc>
                  <a:txBody>
                    <a:bodyPr/>
                    <a:lstStyle/>
                    <a:p>
                      <a:pPr marL="67945">
                        <a:spcBef>
                          <a:spcPts val="280"/>
                        </a:spcBef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4605" algn="ctr">
                        <a:spcAft>
                          <a:spcPts val="0"/>
                        </a:spcAft>
                      </a:pPr>
                      <a:r>
                        <a:rPr lang="ru-RU" sz="1400" b="1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25" indent="73025">
                        <a:spcBef>
                          <a:spcPts val="975"/>
                        </a:spcBef>
                        <a:spcAft>
                          <a:spcPts val="0"/>
                        </a:spcAft>
                      </a:pPr>
                      <a:r>
                        <a:rPr lang="ru-RU" sz="1400" b="1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Помогает сэкономить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255" indent="-2540" algn="ctr">
                        <a:spcBef>
                          <a:spcPts val="280"/>
                        </a:spcBef>
                        <a:spcAft>
                          <a:spcPts val="0"/>
                        </a:spcAft>
                      </a:pPr>
                      <a:r>
                        <a:rPr lang="ru-RU" sz="1400" b="1" spc="-3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lang="ru-RU" sz="1400" b="1" spc="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помогает сэкономить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0744920"/>
                  </a:ext>
                </a:extLst>
              </a:tr>
              <a:tr h="777875">
                <a:tc>
                  <a:txBody>
                    <a:bodyPr/>
                    <a:lstStyle/>
                    <a:p>
                      <a:pPr marL="37465" marR="68580"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конце поездки можно просто оставить велосипед</a:t>
                      </a:r>
                      <a:r>
                        <a:rPr lang="ru-RU" sz="1400" spc="-4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возле</a:t>
                      </a:r>
                      <a:r>
                        <a:rPr lang="ru-RU" sz="1400" spc="-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станции:</a:t>
                      </a:r>
                      <a:r>
                        <a:rPr lang="ru-RU" sz="1400" spc="-4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таким</a:t>
                      </a:r>
                      <a:r>
                        <a:rPr lang="ru-RU" sz="1400" spc="-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образом, у</a:t>
                      </a:r>
                      <a:r>
                        <a:rPr lang="ru-RU" sz="1400" spc="-3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системы</a:t>
                      </a:r>
                      <a:r>
                        <a:rPr lang="ru-RU" sz="14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lang="ru-RU" sz="1400" spc="-2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получится</a:t>
                      </a:r>
                      <a:r>
                        <a:rPr lang="ru-RU" sz="1400" spc="-1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списать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деньги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 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карты.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0" algn="ctr">
                        <a:spcBef>
                          <a:spcPts val="295"/>
                        </a:spcBef>
                        <a:spcAft>
                          <a:spcPts val="0"/>
                        </a:spcAft>
                      </a:pPr>
                      <a:r>
                        <a:rPr lang="ru-RU" sz="1400" spc="-50">
                          <a:effectLst/>
                          <a:latin typeface="Wingdings" panose="05000000000000000000" pitchFamily="2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¡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spcBef>
                          <a:spcPts val="295"/>
                        </a:spcBef>
                        <a:spcAft>
                          <a:spcPts val="0"/>
                        </a:spcAft>
                      </a:pPr>
                      <a:r>
                        <a:rPr lang="ru-RU" sz="1400" spc="-50">
                          <a:effectLst/>
                          <a:latin typeface="Wingdings" panose="05000000000000000000" pitchFamily="2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¡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5520264"/>
                  </a:ext>
                </a:extLst>
              </a:tr>
              <a:tr h="600710">
                <a:tc>
                  <a:txBody>
                    <a:bodyPr/>
                    <a:lstStyle/>
                    <a:p>
                      <a:pPr marL="37465" marR="68580">
                        <a:spcBef>
                          <a:spcPts val="255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Можно использовать прокат для коротких</a:t>
                      </a:r>
                      <a:r>
                        <a:rPr lang="ru-RU" sz="1400" spc="-3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поездок.</a:t>
                      </a:r>
                      <a:r>
                        <a:rPr lang="ru-RU" sz="1400" spc="-4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400" spc="-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этом</a:t>
                      </a:r>
                      <a:r>
                        <a:rPr lang="ru-RU" sz="1400" spc="-4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случае</a:t>
                      </a:r>
                      <a:r>
                        <a:rPr lang="ru-RU" sz="1400" spc="-4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аренда обойдётся совсем недорого.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0" algn="ct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400" spc="-50">
                          <a:effectLst/>
                          <a:latin typeface="Wingdings" panose="05000000000000000000" pitchFamily="2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¡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400" spc="-50">
                          <a:effectLst/>
                          <a:latin typeface="Wingdings" panose="05000000000000000000" pitchFamily="2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¡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2181727"/>
                  </a:ext>
                </a:extLst>
              </a:tr>
              <a:tr h="602615">
                <a:tc>
                  <a:txBody>
                    <a:bodyPr/>
                    <a:lstStyle/>
                    <a:p>
                      <a:pPr marL="37465" marR="68580">
                        <a:spcBef>
                          <a:spcPts val="265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Можно взять несколько велосипедов на один</a:t>
                      </a:r>
                      <a:r>
                        <a:rPr lang="ru-RU" sz="1400" spc="-4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аккаунт.</a:t>
                      </a:r>
                      <a:r>
                        <a:rPr lang="ru-RU" sz="1400" spc="-4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Тогда</a:t>
                      </a:r>
                      <a:r>
                        <a:rPr lang="ru-RU" sz="1400" spc="-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получится</a:t>
                      </a:r>
                      <a:r>
                        <a:rPr lang="ru-RU" sz="1400" spc="-4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заплатить </a:t>
                      </a:r>
                      <a:r>
                        <a:rPr lang="ru-RU" sz="1400" spc="-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меньше.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0" algn="ctr">
                        <a:spcBef>
                          <a:spcPts val="295"/>
                        </a:spcBef>
                        <a:spcAft>
                          <a:spcPts val="0"/>
                        </a:spcAft>
                      </a:pPr>
                      <a:r>
                        <a:rPr lang="ru-RU" sz="1400" spc="-50">
                          <a:effectLst/>
                          <a:latin typeface="Wingdings" panose="05000000000000000000" pitchFamily="2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¡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spcBef>
                          <a:spcPts val="295"/>
                        </a:spcBef>
                        <a:spcAft>
                          <a:spcPts val="0"/>
                        </a:spcAft>
                      </a:pPr>
                      <a:r>
                        <a:rPr lang="ru-RU" sz="1400" spc="-50">
                          <a:effectLst/>
                          <a:latin typeface="Wingdings" panose="05000000000000000000" pitchFamily="2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¡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2334168"/>
                  </a:ext>
                </a:extLst>
              </a:tr>
              <a:tr h="602615">
                <a:tc>
                  <a:txBody>
                    <a:bodyPr/>
                    <a:lstStyle/>
                    <a:p>
                      <a:pPr marL="37465">
                        <a:spcBef>
                          <a:spcPts val="255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Нужно</a:t>
                      </a:r>
                      <a:r>
                        <a:rPr lang="ru-RU" sz="1400" spc="-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</a:t>
                      </a:r>
                      <a:r>
                        <a:rPr lang="ru-RU" sz="1400" spc="-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вернуть</a:t>
                      </a:r>
                      <a:r>
                        <a:rPr lang="ru-RU" sz="1400" spc="-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велосипед</a:t>
                      </a:r>
                      <a:r>
                        <a:rPr lang="ru-RU" sz="1400" spc="-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ту же станцию: тогда вам не придётся платить штраф.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0" algn="ct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400" spc="-50">
                          <a:effectLst/>
                          <a:latin typeface="Wingdings" panose="05000000000000000000" pitchFamily="2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¡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spcBef>
                          <a:spcPts val="285"/>
                        </a:spcBef>
                        <a:spcAft>
                          <a:spcPts val="0"/>
                        </a:spcAft>
                      </a:pPr>
                      <a:r>
                        <a:rPr lang="ru-RU" sz="1400" spc="-50" dirty="0">
                          <a:effectLst/>
                          <a:latin typeface="Wingdings" panose="05000000000000000000" pitchFamily="2" charset="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¡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0561074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16991" y="994628"/>
            <a:ext cx="5309556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069975" algn="l"/>
                <a:tab pos="2033588" algn="l"/>
                <a:tab pos="3124200" algn="l"/>
                <a:tab pos="3533775" algn="l"/>
                <a:tab pos="3986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069975" algn="l"/>
                <a:tab pos="2033588" algn="l"/>
                <a:tab pos="3124200" algn="l"/>
                <a:tab pos="3533775" algn="l"/>
                <a:tab pos="3986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069975" algn="l"/>
                <a:tab pos="2033588" algn="l"/>
                <a:tab pos="3124200" algn="l"/>
                <a:tab pos="3533775" algn="l"/>
                <a:tab pos="3986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069975" algn="l"/>
                <a:tab pos="2033588" algn="l"/>
                <a:tab pos="3124200" algn="l"/>
                <a:tab pos="3533775" algn="l"/>
                <a:tab pos="3986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069975" algn="l"/>
                <a:tab pos="2033588" algn="l"/>
                <a:tab pos="3124200" algn="l"/>
                <a:tab pos="3533775" algn="l"/>
                <a:tab pos="3986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069975" algn="l"/>
                <a:tab pos="2033588" algn="l"/>
                <a:tab pos="3124200" algn="l"/>
                <a:tab pos="3533775" algn="l"/>
                <a:tab pos="3986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069975" algn="l"/>
                <a:tab pos="2033588" algn="l"/>
                <a:tab pos="3124200" algn="l"/>
                <a:tab pos="3533775" algn="l"/>
                <a:tab pos="3986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069975" algn="l"/>
                <a:tab pos="2033588" algn="l"/>
                <a:tab pos="3124200" algn="l"/>
                <a:tab pos="3533775" algn="l"/>
                <a:tab pos="3986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069975" algn="l"/>
                <a:tab pos="2033588" algn="l"/>
                <a:tab pos="3124200" algn="l"/>
                <a:tab pos="3533775" algn="l"/>
                <a:tab pos="39862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indent="3603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9975" algn="l"/>
                <a:tab pos="2033588" algn="l"/>
                <a:tab pos="3124200" algn="l"/>
                <a:tab pos="3533775" algn="l"/>
                <a:tab pos="3986213" algn="l"/>
              </a:tabLst>
            </a:pPr>
            <a:r>
              <a:rPr kumimoji="0" lang="ru-RU" alt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Прочитайте</a:t>
            </a:r>
            <a:r>
              <a:rPr kumimoji="0" lang="ru-RU" altLang="ru-RU" sz="14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текст</a:t>
            </a:r>
            <a:r>
              <a:rPr lang="ru-RU" altLang="ru-RU" sz="1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1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Велопрокат</a:t>
            </a:r>
            <a:r>
              <a:rPr kumimoji="0" lang="ru-RU" alt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r>
              <a:rPr kumimoji="0" lang="ru-RU" altLang="ru-RU" sz="14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расположенный</a:t>
            </a:r>
            <a:r>
              <a:rPr lang="ru-RU" altLang="ru-RU" sz="1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справа.</a:t>
            </a:r>
            <a:r>
              <a:rPr kumimoji="0" lang="ru-RU" altLang="ru-RU" sz="14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Отметьте в таблице нужные варианты ответа.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indent="3603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9975" algn="l"/>
                <a:tab pos="2033588" algn="l"/>
                <a:tab pos="3124200" algn="l"/>
                <a:tab pos="3533775" algn="l"/>
                <a:tab pos="3986213" algn="l"/>
              </a:tabLst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советы могут помочь сэкономить на прокате велосипедов, а какие советы не могут?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indent="3603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9975" algn="l"/>
                <a:tab pos="2033588" algn="l"/>
                <a:tab pos="3124200" algn="l"/>
                <a:tab pos="3533775" algn="l"/>
                <a:tab pos="3986213" algn="l"/>
              </a:tabLst>
            </a:pPr>
            <a:r>
              <a:rPr kumimoji="0" lang="ru-RU" alt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Отметьте</a:t>
            </a:r>
            <a:r>
              <a:rPr kumimoji="0" lang="ru-RU" altLang="ru-RU" sz="14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«Помогает</a:t>
            </a:r>
            <a:r>
              <a:rPr lang="ru-RU" altLang="ru-RU" sz="1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сэкономить»</a:t>
            </a:r>
            <a:r>
              <a:rPr kumimoji="0" lang="ru-RU" altLang="ru-RU" sz="14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	</a:t>
            </a:r>
            <a:r>
              <a:rPr kumimoji="0" lang="ru-RU" alt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«Не</a:t>
            </a:r>
            <a:r>
              <a:rPr lang="ru-RU" altLang="ru-RU" sz="1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помогает</a:t>
            </a:r>
            <a:r>
              <a:rPr kumimoji="0" lang="ru-RU" altLang="ru-RU" sz="14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сэкономить» </a:t>
            </a:r>
            <a:r>
              <a:rPr kumimoji="0" lang="ru-RU" alt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каждого совета.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9975" algn="l"/>
                <a:tab pos="2033588" algn="l"/>
                <a:tab pos="3124200" algn="l"/>
                <a:tab pos="3533775" algn="l"/>
                <a:tab pos="3986213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57455" y="218496"/>
            <a:ext cx="6096000" cy="64633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ПРОКАТА ВЕЛОСИПЕДОВ.</a:t>
            </a:r>
          </a:p>
          <a:p>
            <a:pPr indent="360363"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ли взять сразу несколько велосипедов?</a:t>
            </a:r>
          </a:p>
          <a:p>
            <a:pPr indent="360363" algn="just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один аккаунт можно одновременно брать три велосипеда. При этом оплата будет списана за использование каждого велосипеда.</a:t>
            </a:r>
          </a:p>
          <a:p>
            <a:pPr indent="360363"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0363"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ли возвращать велосипед на ту же станцию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откуда взял?</a:t>
            </a:r>
          </a:p>
          <a:p>
            <a:pPr indent="360363" algn="just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Нет, необязательно. Велосипед можно вернуть на любую станцию, где есть свободные стойки. Если на ближайшей к вам станции 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велопроката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нет свободных стоек, придётся найти другую станцию. Просто оставить велосипед возле станции нельзя: система будет считать, что вы всё ещё пользуетесь велосипедом, ваш прокат не будет завершён.</a:t>
            </a:r>
          </a:p>
          <a:p>
            <a:pPr indent="360363"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0363"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какое время я могу взять велосипед?</a:t>
            </a:r>
          </a:p>
          <a:p>
            <a:pPr indent="360363" algn="just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можете брать велосипед без дополнительной платы на 30 минут. За поездки более 30 минут нужно будет доплатить. Максимальное время, на которое можно взять велосипед – двое суток. Спустя 48 часов с момента старта проката с банковской карты, которой был оплачен доступ, списывается штраф 30 тысяч рублей.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7879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2608" y="204870"/>
            <a:ext cx="5147821" cy="65297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Критерии оценивания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54709" y="1018375"/>
            <a:ext cx="6017432" cy="106535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b="1" dirty="0" err="1" smtClean="0"/>
              <a:t>Компетентностная</a:t>
            </a:r>
            <a:r>
              <a:rPr lang="ru-RU" b="1" dirty="0" smtClean="0"/>
              <a:t> область оценки</a:t>
            </a:r>
            <a:r>
              <a:rPr lang="ru-RU" dirty="0" smtClean="0"/>
              <a:t>: оценка финансовой проблемы</a:t>
            </a:r>
          </a:p>
          <a:p>
            <a:pPr marL="0" indent="0">
              <a:buNone/>
            </a:pPr>
            <a:r>
              <a:rPr lang="ru-RU" b="1" dirty="0" smtClean="0"/>
              <a:t>Уровень сложности</a:t>
            </a:r>
            <a:r>
              <a:rPr lang="ru-RU" dirty="0" smtClean="0"/>
              <a:t>: средний</a:t>
            </a:r>
          </a:p>
          <a:p>
            <a:pPr marL="0" indent="0">
              <a:buNone/>
            </a:pPr>
            <a:r>
              <a:rPr lang="ru-RU" b="1" dirty="0" smtClean="0"/>
              <a:t>Формат ответа</a:t>
            </a:r>
            <a:r>
              <a:rPr lang="ru-RU" dirty="0" smtClean="0"/>
              <a:t>: задание с комплексным множественным выбором</a:t>
            </a:r>
          </a:p>
          <a:p>
            <a:pPr marL="0" indent="0">
              <a:buNone/>
            </a:pPr>
            <a:r>
              <a:rPr lang="ru-RU" dirty="0" smtClean="0"/>
              <a:t>Объект оценки: оценить, поможет ли совет сэкономить</a:t>
            </a:r>
          </a:p>
          <a:p>
            <a:endParaRPr lang="ru-RU" dirty="0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866265" y="-145215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4866265" y="-99495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356849"/>
              </p:ext>
            </p:extLst>
          </p:nvPr>
        </p:nvGraphicFramePr>
        <p:xfrm>
          <a:off x="5091494" y="2244267"/>
          <a:ext cx="6937108" cy="446004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{1E171933-4619-4E11-9A3F-F7608DF75F80}</a:tableStyleId>
              </a:tblPr>
              <a:tblGrid>
                <a:gridCol w="805345">
                  <a:extLst>
                    <a:ext uri="{9D8B030D-6E8A-4147-A177-3AD203B41FA5}">
                      <a16:colId xmlns:a16="http://schemas.microsoft.com/office/drawing/2014/main" val="4237230507"/>
                    </a:ext>
                  </a:extLst>
                </a:gridCol>
                <a:gridCol w="6131763">
                  <a:extLst>
                    <a:ext uri="{9D8B030D-6E8A-4147-A177-3AD203B41FA5}">
                      <a16:colId xmlns:a16="http://schemas.microsoft.com/office/drawing/2014/main" val="3023108071"/>
                    </a:ext>
                  </a:extLst>
                </a:gridCol>
              </a:tblGrid>
              <a:tr h="156196">
                <a:tc gridSpan="2">
                  <a:txBody>
                    <a:bodyPr/>
                    <a:lstStyle/>
                    <a:p>
                      <a:pPr marL="6794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</a:t>
                      </a:r>
                      <a:r>
                        <a:rPr lang="ru-RU" sz="1400" spc="-1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оценивания: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879737"/>
                  </a:ext>
                </a:extLst>
              </a:tr>
              <a:tr h="156196">
                <a:tc>
                  <a:txBody>
                    <a:bodyPr/>
                    <a:lstStyle/>
                    <a:p>
                      <a:pPr marL="158115" marR="151130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38960" marR="1834515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r>
                        <a:rPr lang="ru-RU" sz="1400" spc="-1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критерия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142044419"/>
                  </a:ext>
                </a:extLst>
              </a:tr>
              <a:tr h="3467669">
                <a:tc>
                  <a:txBody>
                    <a:bodyPr/>
                    <a:lstStyle/>
                    <a:p>
                      <a:pPr marL="5715" algn="ctr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ts val="132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Выбраны</a:t>
                      </a:r>
                      <a:r>
                        <a:rPr lang="ru-RU" sz="14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следующие</a:t>
                      </a:r>
                      <a:r>
                        <a:rPr lang="ru-RU" sz="14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ответы: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25145" marR="266700" algn="r">
                        <a:lnSpc>
                          <a:spcPts val="1280"/>
                        </a:lnSpc>
                        <a:spcBef>
                          <a:spcPts val="480"/>
                        </a:spcBef>
                        <a:spcAft>
                          <a:spcPts val="0"/>
                        </a:spcAft>
                        <a:tabLst>
                          <a:tab pos="89281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Помогает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Не</a:t>
                      </a:r>
                      <a:r>
                        <a:rPr lang="ru-RU" sz="1400" spc="-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помогает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25145" marR="288290" algn="r">
                        <a:lnSpc>
                          <a:spcPts val="1280"/>
                        </a:lnSpc>
                        <a:spcBef>
                          <a:spcPts val="95"/>
                        </a:spcBef>
                        <a:spcAft>
                          <a:spcPts val="0"/>
                        </a:spcAft>
                        <a:tabLst>
                          <a:tab pos="1787525" algn="l"/>
                          <a:tab pos="277622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Совет	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сэкономить 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сэкономить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25145">
                        <a:lnSpc>
                          <a:spcPts val="1280"/>
                        </a:lnSpc>
                        <a:spcBef>
                          <a:spcPts val="35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5570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4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</a:t>
                      </a:r>
                      <a:r>
                        <a:rPr lang="ru-RU" sz="1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поездки</a:t>
                      </a:r>
                      <a:r>
                        <a:rPr lang="ru-RU" sz="1400" spc="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можно</a:t>
                      </a:r>
                      <a:r>
                        <a:rPr lang="ru-RU" sz="14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просто оставить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5570">
                        <a:lnSpc>
                          <a:spcPct val="67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  <a:tabLst>
                          <a:tab pos="3486150" algn="l"/>
                          <a:tab pos="447548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велосипед</a:t>
                      </a:r>
                      <a:r>
                        <a:rPr lang="ru-RU" sz="1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возле</a:t>
                      </a:r>
                      <a:r>
                        <a:rPr lang="ru-RU" sz="1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станции:</a:t>
                      </a:r>
                      <a:r>
                        <a:rPr lang="ru-RU" sz="1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таким</a:t>
                      </a:r>
                      <a:r>
                        <a:rPr lang="ru-RU" sz="1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образом,</a:t>
                      </a:r>
                      <a:r>
                        <a:rPr lang="ru-RU" sz="1400" spc="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	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5570">
                        <a:lnSpc>
                          <a:spcPts val="106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системы</a:t>
                      </a:r>
                      <a:r>
                        <a:rPr lang="ru-RU" sz="14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lang="ru-RU" sz="14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получится</a:t>
                      </a:r>
                      <a:r>
                        <a:rPr lang="ru-RU" sz="1400" spc="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списать</a:t>
                      </a:r>
                      <a:r>
                        <a:rPr lang="ru-RU" sz="1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деньги 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5570">
                        <a:lnSpc>
                          <a:spcPts val="1280"/>
                        </a:lnSpc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карты.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2514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5570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Можно</a:t>
                      </a:r>
                      <a:r>
                        <a:rPr lang="ru-RU" sz="14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использовать</a:t>
                      </a:r>
                      <a:r>
                        <a:rPr lang="ru-RU" sz="14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прокат</a:t>
                      </a:r>
                      <a:r>
                        <a:rPr lang="ru-RU" sz="14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</a:t>
                      </a:r>
                      <a:r>
                        <a:rPr lang="ru-RU" sz="1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коротких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5570">
                        <a:lnSpc>
                          <a:spcPts val="1280"/>
                        </a:lnSpc>
                        <a:spcBef>
                          <a:spcPts val="110"/>
                        </a:spcBef>
                        <a:spcAft>
                          <a:spcPts val="0"/>
                        </a:spcAft>
                        <a:tabLst>
                          <a:tab pos="3486150" algn="l"/>
                          <a:tab pos="447548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поездок.</a:t>
                      </a:r>
                      <a:r>
                        <a:rPr lang="ru-RU" sz="1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4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этом</a:t>
                      </a:r>
                      <a:r>
                        <a:rPr lang="ru-RU" sz="14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случае</a:t>
                      </a:r>
                      <a:r>
                        <a:rPr lang="ru-RU" sz="1400" spc="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аренда</a:t>
                      </a:r>
                      <a:r>
                        <a:rPr lang="ru-RU" sz="14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обойдётся	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5570">
                        <a:lnSpc>
                          <a:spcPts val="1280"/>
                        </a:lnSpc>
                        <a:spcBef>
                          <a:spcPts val="9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совсем</a:t>
                      </a:r>
                      <a:r>
                        <a:rPr lang="ru-RU" sz="14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недорого.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2514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5570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Можно взять</a:t>
                      </a:r>
                      <a:r>
                        <a:rPr lang="ru-RU" sz="14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несколько</a:t>
                      </a:r>
                      <a:r>
                        <a:rPr lang="ru-RU" sz="14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велосипедов</a:t>
                      </a:r>
                      <a:r>
                        <a:rPr lang="ru-RU" sz="1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5570">
                        <a:lnSpc>
                          <a:spcPts val="1280"/>
                        </a:lnSpc>
                        <a:spcBef>
                          <a:spcPts val="120"/>
                        </a:spcBef>
                        <a:spcAft>
                          <a:spcPts val="0"/>
                        </a:spcAft>
                        <a:tabLst>
                          <a:tab pos="3486150" algn="l"/>
                          <a:tab pos="447548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один</a:t>
                      </a:r>
                      <a:r>
                        <a:rPr lang="ru-RU" sz="1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аккаунт.</a:t>
                      </a:r>
                      <a:r>
                        <a:rPr lang="ru-RU" sz="1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Тогда</a:t>
                      </a:r>
                      <a:r>
                        <a:rPr lang="ru-RU" sz="14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получится</a:t>
                      </a:r>
                      <a:r>
                        <a:rPr lang="ru-RU" sz="14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заплатить	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5570">
                        <a:lnSpc>
                          <a:spcPts val="128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меньше.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2514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5570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Нужно</a:t>
                      </a:r>
                      <a:r>
                        <a:rPr lang="ru-RU" sz="14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обязательно</a:t>
                      </a:r>
                      <a:r>
                        <a:rPr lang="ru-RU" sz="1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вернуть</a:t>
                      </a:r>
                      <a:r>
                        <a:rPr lang="ru-RU" sz="1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велосипед</a:t>
                      </a:r>
                      <a:r>
                        <a:rPr lang="ru-RU" sz="1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lang="ru-RU" sz="14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5570">
                        <a:lnSpc>
                          <a:spcPts val="1280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  <a:tabLst>
                          <a:tab pos="3486150" algn="l"/>
                          <a:tab pos="447548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</a:t>
                      </a:r>
                      <a:r>
                        <a:rPr lang="ru-RU" sz="14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станцию: тогда</a:t>
                      </a:r>
                      <a:r>
                        <a:rPr lang="ru-RU" sz="1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вам</a:t>
                      </a:r>
                      <a:r>
                        <a:rPr lang="ru-RU" sz="1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lang="ru-RU" sz="14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придётся платить	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15570">
                        <a:lnSpc>
                          <a:spcPts val="128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197921895"/>
                  </a:ext>
                </a:extLst>
              </a:tr>
              <a:tr h="156196">
                <a:tc>
                  <a:txBody>
                    <a:bodyPr/>
                    <a:lstStyle/>
                    <a:p>
                      <a:pPr marL="5715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715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667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Допущена</a:t>
                      </a:r>
                      <a:r>
                        <a:rPr lang="ru-RU" sz="1400" spc="-1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ошибка.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45908550"/>
                  </a:ext>
                </a:extLst>
              </a:tr>
              <a:tr h="156196">
                <a:tc>
                  <a:txBody>
                    <a:bodyPr/>
                    <a:lstStyle/>
                    <a:p>
                      <a:pPr marL="5715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715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667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Выбраны</a:t>
                      </a:r>
                      <a:r>
                        <a:rPr lang="ru-RU" sz="1400" spc="-2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</a:t>
                      </a:r>
                      <a:r>
                        <a:rPr lang="ru-RU" sz="14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варианты</a:t>
                      </a:r>
                      <a:r>
                        <a:rPr lang="ru-RU" sz="14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ответа,</a:t>
                      </a:r>
                      <a:r>
                        <a:rPr lang="ru-RU" sz="14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</a:t>
                      </a:r>
                      <a:r>
                        <a:rPr lang="ru-RU" sz="1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</a:t>
                      </a:r>
                      <a:r>
                        <a:rPr lang="ru-RU" sz="14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отсутствует.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19035229"/>
                  </a:ext>
                </a:extLst>
              </a:tr>
            </a:tbl>
          </a:graphicData>
        </a:graphic>
      </p:graphicFrame>
      <p:sp>
        <p:nvSpPr>
          <p:cNvPr id="14" name="Овал 13"/>
          <p:cNvSpPr/>
          <p:nvPr/>
        </p:nvSpPr>
        <p:spPr>
          <a:xfrm>
            <a:off x="11180189" y="3412504"/>
            <a:ext cx="179109" cy="1885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9805446" y="4249430"/>
            <a:ext cx="179109" cy="1885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1211607" y="4835808"/>
            <a:ext cx="179109" cy="1885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1214752" y="5612091"/>
            <a:ext cx="179109" cy="1885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9596487" y="2595026"/>
            <a:ext cx="37707" cy="349734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0637364" y="2595026"/>
            <a:ext cx="37707" cy="349734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72340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/>
              <a:t>Уровни </a:t>
            </a:r>
            <a:r>
              <a:rPr lang="ru-RU" b="1" dirty="0" err="1" smtClean="0"/>
              <a:t>сформированности</a:t>
            </a:r>
            <a:r>
              <a:rPr lang="ru-RU" b="1" dirty="0" smtClean="0"/>
              <a:t> функциональной грамотности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90636" y="2654444"/>
            <a:ext cx="5181600" cy="203762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/>
              <a:t>1-3 балла – низкий</a:t>
            </a:r>
          </a:p>
          <a:p>
            <a:r>
              <a:rPr lang="ru-RU" sz="3600" dirty="0" smtClean="0"/>
              <a:t>4-6 баллов – средний</a:t>
            </a:r>
          </a:p>
          <a:p>
            <a:r>
              <a:rPr lang="ru-RU" sz="3600" dirty="0" smtClean="0"/>
              <a:t>7-9 баллов - высокий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305030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330199" y="301625"/>
            <a:ext cx="5340927" cy="213677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endParaRPr lang="en-US" sz="4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1/6</a:t>
            </a:r>
          </a:p>
          <a:p>
            <a:pPr marL="268288" indent="266700" algn="just">
              <a:buNone/>
            </a:pP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текст «</a:t>
            </a:r>
            <a:r>
              <a:rPr lang="ru-RU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</a:t>
            </a: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расположенный справа. Для ответа на вопрос выберите в выпадающих меню нужные варианты ответа</a:t>
            </a:r>
            <a:endParaRPr lang="en-US" sz="4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8288" indent="266700" algn="just">
              <a:buNone/>
            </a:pPr>
            <a:endParaRPr lang="ru-RU" sz="45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8288" indent="266700" algn="just">
              <a:buNone/>
            </a:pPr>
            <a:r>
              <a:rPr lang="ru-RU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утверждения о </a:t>
            </a:r>
            <a:r>
              <a:rPr lang="ru-RU" sz="4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велопрокате</a:t>
            </a:r>
            <a:r>
              <a:rPr lang="ru-RU" sz="4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являются верными, а какие – неверными?</a:t>
            </a:r>
          </a:p>
          <a:p>
            <a:endParaRPr lang="en-US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218380" y="163079"/>
            <a:ext cx="5788892" cy="6440921"/>
          </a:xfr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/>
          <a:p>
            <a:pPr marL="0" indent="442913" algn="ctr">
              <a:lnSpc>
                <a:spcPct val="120000"/>
              </a:lnSpc>
              <a:buNone/>
            </a:pPr>
            <a:endParaRPr lang="en-US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2913" algn="ctr">
              <a:lnSpc>
                <a:spcPct val="120000"/>
              </a:lnSpc>
              <a:buNone/>
            </a:pP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</a:t>
            </a:r>
          </a:p>
          <a:p>
            <a:pPr marL="92075" indent="268288" algn="just">
              <a:lnSpc>
                <a:spcPct val="120000"/>
              </a:lnSpc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Вам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скачать	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наше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бесплатное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любое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мобильное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устройство, зарегистрироваться и привязать  к  аккаунту  банковскую карту. После регистрации вам придёт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сообщение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персональным кодом.</a:t>
            </a:r>
          </a:p>
          <a:p>
            <a:pPr marL="92075" indent="268288" algn="just">
              <a:lnSpc>
                <a:spcPct val="120000"/>
              </a:lnSpc>
              <a:buAutoNum type="arabicPeriod" startAt="2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велосипед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любой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станции. Введите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ваш персональный код на руле велосипеда. Дождитесь надписи «НАЧАЛО» и возьмите велосипед. С карты будут списаны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рублей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пользование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велопрокатом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2075" indent="268288" algn="just">
              <a:lnSpc>
                <a:spcPct val="120000"/>
              </a:lnSpc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	Катайтесь!</a:t>
            </a:r>
          </a:p>
          <a:p>
            <a:pPr marL="92075" indent="268288" algn="just">
              <a:lnSpc>
                <a:spcPct val="120000"/>
              </a:lnSpc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	Верните велосипед на любую станцию, дождитесь надписи «ВОЗВРАТ», и вам придёт уведомление на мобильное устройство об окончании поездки и списании денежных средств с банковской карты за поездку согласно тарифу:</a:t>
            </a:r>
          </a:p>
          <a:p>
            <a:pPr marL="92075" indent="989013" algn="just">
              <a:lnSpc>
                <a:spcPct val="120000"/>
              </a:lnSpc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30 минут поездки – бесплатно.</a:t>
            </a:r>
          </a:p>
          <a:p>
            <a:pPr marL="92075" indent="989013" algn="just">
              <a:lnSpc>
                <a:spcPct val="120000"/>
              </a:lnSpc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далее – 5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рублей/минута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717052"/>
              </p:ext>
            </p:extLst>
          </p:nvPr>
        </p:nvGraphicFramePr>
        <p:xfrm>
          <a:off x="712670" y="3383539"/>
          <a:ext cx="4575983" cy="269062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{1FECB4D8-DB02-4DC6-A0A2-4F2EBAE1DC90}</a:tableStyleId>
              </a:tblPr>
              <a:tblGrid>
                <a:gridCol w="2907385">
                  <a:extLst>
                    <a:ext uri="{9D8B030D-6E8A-4147-A177-3AD203B41FA5}">
                      <a16:colId xmlns:a16="http://schemas.microsoft.com/office/drawing/2014/main" val="2513178257"/>
                    </a:ext>
                  </a:extLst>
                </a:gridCol>
                <a:gridCol w="1668598">
                  <a:extLst>
                    <a:ext uri="{9D8B030D-6E8A-4147-A177-3AD203B41FA5}">
                      <a16:colId xmlns:a16="http://schemas.microsoft.com/office/drawing/2014/main" val="1882916564"/>
                    </a:ext>
                  </a:extLst>
                </a:gridCol>
              </a:tblGrid>
              <a:tr h="174625">
                <a:tc>
                  <a:txBody>
                    <a:bodyPr/>
                    <a:lstStyle/>
                    <a:p>
                      <a:pPr marL="88074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400" spc="-10" dirty="0">
                          <a:effectLst/>
                        </a:rPr>
                        <a:t>Утверждения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0825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ru-RU" sz="1400" spc="-10" dirty="0">
                          <a:effectLst/>
                        </a:rPr>
                        <a:t>Верно/Неверно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98028718"/>
                  </a:ext>
                </a:extLst>
              </a:tr>
              <a:tr h="525145">
                <a:tc>
                  <a:txBody>
                    <a:bodyPr/>
                    <a:lstStyle/>
                    <a:p>
                      <a:pPr marL="67945" marR="58420">
                        <a:spcAft>
                          <a:spcPts val="0"/>
                        </a:spcAft>
                        <a:tabLst>
                          <a:tab pos="464185" algn="l"/>
                          <a:tab pos="775335" algn="l"/>
                          <a:tab pos="892810" algn="l"/>
                          <a:tab pos="1438275" algn="l"/>
                          <a:tab pos="1924050" algn="l"/>
                        </a:tabLst>
                      </a:pPr>
                      <a:endParaRPr lang="en-US" sz="1400" spc="-20" dirty="0" smtClean="0">
                        <a:effectLst/>
                      </a:endParaRPr>
                    </a:p>
                    <a:p>
                      <a:pPr marL="67945" marR="58420">
                        <a:spcAft>
                          <a:spcPts val="0"/>
                        </a:spcAft>
                        <a:tabLst>
                          <a:tab pos="464185" algn="l"/>
                          <a:tab pos="775335" algn="l"/>
                          <a:tab pos="892810" algn="l"/>
                          <a:tab pos="1438275" algn="l"/>
                          <a:tab pos="1924050" algn="l"/>
                        </a:tabLst>
                      </a:pPr>
                      <a:r>
                        <a:rPr lang="ru-RU" sz="1400" spc="-20" dirty="0" smtClean="0">
                          <a:effectLst/>
                        </a:rPr>
                        <a:t>Для</a:t>
                      </a:r>
                      <a:r>
                        <a:rPr lang="ru-RU" sz="1400" dirty="0">
                          <a:effectLst/>
                        </a:rPr>
                        <a:t>	</a:t>
                      </a:r>
                      <a:r>
                        <a:rPr lang="ru-RU" sz="1400" spc="-20" dirty="0">
                          <a:effectLst/>
                        </a:rPr>
                        <a:t>того</a:t>
                      </a:r>
                      <a:r>
                        <a:rPr lang="ru-RU" sz="1400" dirty="0">
                          <a:effectLst/>
                        </a:rPr>
                        <a:t>	</a:t>
                      </a:r>
                      <a:r>
                        <a:rPr lang="ru-RU" sz="1400" spc="-20" dirty="0" smtClean="0">
                          <a:effectLst/>
                        </a:rPr>
                        <a:t>чтобы</a:t>
                      </a:r>
                      <a:r>
                        <a:rPr lang="ru-RU" sz="1400" dirty="0">
                          <a:effectLst/>
                        </a:rPr>
                        <a:t>	</a:t>
                      </a:r>
                      <a:r>
                        <a:rPr lang="ru-RU" sz="1400" spc="-10" dirty="0">
                          <a:effectLst/>
                        </a:rPr>
                        <a:t>взять</a:t>
                      </a:r>
                      <a:r>
                        <a:rPr lang="ru-RU" sz="1400" dirty="0">
                          <a:effectLst/>
                        </a:rPr>
                        <a:t>	</a:t>
                      </a:r>
                      <a:r>
                        <a:rPr lang="ru-RU" sz="1400" spc="-10" dirty="0">
                          <a:effectLst/>
                        </a:rPr>
                        <a:t>велосипед, нужно</a:t>
                      </a:r>
                      <a:r>
                        <a:rPr lang="ru-RU" sz="1400" dirty="0">
                          <a:effectLst/>
                        </a:rPr>
                        <a:t>	</a:t>
                      </a:r>
                      <a:r>
                        <a:rPr lang="ru-RU" sz="1400" spc="-10" dirty="0">
                          <a:effectLst/>
                        </a:rPr>
                        <a:t>использовать</a:t>
                      </a:r>
                      <a:r>
                        <a:rPr lang="ru-RU" sz="1400" dirty="0">
                          <a:effectLst/>
                        </a:rPr>
                        <a:t>	</a:t>
                      </a:r>
                      <a:r>
                        <a:rPr lang="ru-RU" sz="1400" spc="-280" dirty="0">
                          <a:effectLst/>
                        </a:rPr>
                        <a:t> </a:t>
                      </a:r>
                      <a:r>
                        <a:rPr lang="ru-RU" sz="1400" spc="-10" dirty="0">
                          <a:effectLst/>
                        </a:rPr>
                        <a:t>мобильное</a:t>
                      </a:r>
                      <a:endParaRPr lang="ru-RU" sz="1400" dirty="0">
                        <a:effectLst/>
                      </a:endParaRPr>
                    </a:p>
                    <a:p>
                      <a:pPr marL="67945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400" spc="-10" dirty="0">
                          <a:effectLst/>
                        </a:rPr>
                        <a:t>устройство.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 marR="165735">
                        <a:spcAft>
                          <a:spcPts val="0"/>
                        </a:spcAft>
                      </a:pPr>
                      <a:endParaRPr lang="en-US" sz="1400" dirty="0" smtClean="0">
                        <a:effectLst/>
                      </a:endParaRPr>
                    </a:p>
                    <a:p>
                      <a:pPr marL="67945" marR="165735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Верно </a:t>
                      </a:r>
                      <a:r>
                        <a:rPr lang="ru-RU" sz="1400" dirty="0">
                          <a:effectLst/>
                        </a:rPr>
                        <a:t>/ Неверно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25499040"/>
                  </a:ext>
                </a:extLst>
              </a:tr>
              <a:tr h="349885">
                <a:tc>
                  <a:txBody>
                    <a:bodyPr/>
                    <a:lstStyle/>
                    <a:p>
                      <a:pPr marL="67945">
                        <a:lnSpc>
                          <a:spcPts val="1340"/>
                        </a:lnSpc>
                        <a:spcAft>
                          <a:spcPts val="0"/>
                        </a:spcAft>
                        <a:tabLst>
                          <a:tab pos="970280" algn="l"/>
                          <a:tab pos="1694180" algn="l"/>
                          <a:tab pos="2411730" algn="l"/>
                        </a:tabLst>
                      </a:pPr>
                      <a:endParaRPr lang="en-US" sz="1400" spc="-10" dirty="0" smtClean="0">
                        <a:effectLst/>
                      </a:endParaRPr>
                    </a:p>
                    <a:p>
                      <a:pPr marL="67945">
                        <a:lnSpc>
                          <a:spcPts val="1340"/>
                        </a:lnSpc>
                        <a:spcAft>
                          <a:spcPts val="0"/>
                        </a:spcAft>
                        <a:tabLst>
                          <a:tab pos="970280" algn="l"/>
                          <a:tab pos="1694180" algn="l"/>
                          <a:tab pos="2411730" algn="l"/>
                        </a:tabLst>
                      </a:pPr>
                      <a:r>
                        <a:rPr lang="ru-RU" sz="1400" spc="-10" dirty="0" smtClean="0">
                          <a:effectLst/>
                        </a:rPr>
                        <a:t>Оплатить</a:t>
                      </a:r>
                      <a:r>
                        <a:rPr lang="ru-RU" sz="1400" dirty="0">
                          <a:effectLst/>
                        </a:rPr>
                        <a:t>	</a:t>
                      </a:r>
                      <a:r>
                        <a:rPr lang="ru-RU" sz="1400" spc="-10" dirty="0">
                          <a:effectLst/>
                        </a:rPr>
                        <a:t>прокат</a:t>
                      </a:r>
                      <a:r>
                        <a:rPr lang="ru-RU" sz="1400" dirty="0">
                          <a:effectLst/>
                        </a:rPr>
                        <a:t>	</a:t>
                      </a:r>
                      <a:r>
                        <a:rPr lang="ru-RU" sz="1400" spc="-20" dirty="0">
                          <a:effectLst/>
                        </a:rPr>
                        <a:t>можно</a:t>
                      </a:r>
                      <a:r>
                        <a:rPr lang="ru-RU" sz="1400" dirty="0">
                          <a:effectLst/>
                        </a:rPr>
                        <a:t>	</a:t>
                      </a:r>
                      <a:r>
                        <a:rPr lang="ru-RU" sz="1400" spc="-25" dirty="0">
                          <a:effectLst/>
                        </a:rPr>
                        <a:t>как</a:t>
                      </a:r>
                      <a:endParaRPr lang="ru-RU" sz="1400" dirty="0">
                        <a:effectLst/>
                      </a:endParaRPr>
                    </a:p>
                    <a:p>
                      <a:pPr marL="67945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банковской</a:t>
                      </a:r>
                      <a:r>
                        <a:rPr lang="ru-RU" sz="1400" spc="-5" dirty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картой,</a:t>
                      </a:r>
                      <a:r>
                        <a:rPr lang="ru-RU" sz="1400" spc="-5" dirty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так</a:t>
                      </a:r>
                      <a:r>
                        <a:rPr lang="ru-RU" sz="1400" spc="-10" dirty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и </a:t>
                      </a:r>
                      <a:r>
                        <a:rPr lang="ru-RU" sz="1400" spc="-10" dirty="0">
                          <a:effectLst/>
                        </a:rPr>
                        <a:t>наличными.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340"/>
                        </a:lnSpc>
                        <a:spcAft>
                          <a:spcPts val="0"/>
                        </a:spcAft>
                      </a:pPr>
                      <a:endParaRPr lang="en-US" sz="1400" dirty="0" smtClean="0">
                        <a:effectLst/>
                      </a:endParaRPr>
                    </a:p>
                    <a:p>
                      <a:pPr marL="67945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Верно</a:t>
                      </a:r>
                      <a:r>
                        <a:rPr lang="ru-RU" sz="1400" spc="-10" dirty="0" smtClean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/</a:t>
                      </a:r>
                      <a:r>
                        <a:rPr lang="ru-RU" sz="1400" spc="-5" dirty="0">
                          <a:effectLst/>
                        </a:rPr>
                        <a:t> </a:t>
                      </a:r>
                      <a:r>
                        <a:rPr lang="ru-RU" sz="1400" spc="-10" dirty="0">
                          <a:effectLst/>
                        </a:rPr>
                        <a:t>Неверно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910131376"/>
                  </a:ext>
                </a:extLst>
              </a:tr>
              <a:tr h="526415">
                <a:tc>
                  <a:txBody>
                    <a:bodyPr/>
                    <a:lstStyle/>
                    <a:p>
                      <a:pPr marL="67945">
                        <a:lnSpc>
                          <a:spcPts val="1340"/>
                        </a:lnSpc>
                        <a:spcAft>
                          <a:spcPts val="0"/>
                        </a:spcAft>
                        <a:tabLst>
                          <a:tab pos="744855" algn="l"/>
                          <a:tab pos="1162050" algn="l"/>
                          <a:tab pos="1893570" algn="l"/>
                        </a:tabLst>
                      </a:pPr>
                      <a:endParaRPr lang="en-US" sz="1400" spc="-20" dirty="0" smtClean="0">
                        <a:effectLst/>
                      </a:endParaRPr>
                    </a:p>
                    <a:p>
                      <a:pPr marL="67945">
                        <a:lnSpc>
                          <a:spcPts val="1340"/>
                        </a:lnSpc>
                        <a:spcAft>
                          <a:spcPts val="0"/>
                        </a:spcAft>
                        <a:tabLst>
                          <a:tab pos="744855" algn="l"/>
                          <a:tab pos="1162050" algn="l"/>
                          <a:tab pos="1893570" algn="l"/>
                        </a:tabLst>
                      </a:pPr>
                      <a:r>
                        <a:rPr lang="ru-RU" sz="1400" spc="-20" dirty="0" smtClean="0">
                          <a:effectLst/>
                        </a:rPr>
                        <a:t>Плата</a:t>
                      </a:r>
                      <a:r>
                        <a:rPr lang="ru-RU" sz="1400" dirty="0">
                          <a:effectLst/>
                        </a:rPr>
                        <a:t>	</a:t>
                      </a:r>
                      <a:r>
                        <a:rPr lang="ru-RU" sz="1400" spc="-25" dirty="0">
                          <a:effectLst/>
                        </a:rPr>
                        <a:t>за</a:t>
                      </a:r>
                      <a:r>
                        <a:rPr lang="ru-RU" sz="1400" dirty="0">
                          <a:effectLst/>
                        </a:rPr>
                        <a:t>	</a:t>
                      </a:r>
                      <a:r>
                        <a:rPr lang="ru-RU" sz="1400" spc="-10" dirty="0">
                          <a:effectLst/>
                        </a:rPr>
                        <a:t>прокат</a:t>
                      </a:r>
                      <a:r>
                        <a:rPr lang="ru-RU" sz="1400" dirty="0">
                          <a:effectLst/>
                        </a:rPr>
                        <a:t>	</a:t>
                      </a:r>
                      <a:r>
                        <a:rPr lang="ru-RU" sz="1400" spc="-10" dirty="0">
                          <a:effectLst/>
                        </a:rPr>
                        <a:t>велосипеда</a:t>
                      </a:r>
                      <a:endParaRPr lang="ru-RU" sz="1400" dirty="0">
                        <a:effectLst/>
                      </a:endParaRPr>
                    </a:p>
                    <a:p>
                      <a:pPr marL="67945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складывается из платы </a:t>
                      </a:r>
                      <a:r>
                        <a:rPr lang="ru-RU" sz="1400" dirty="0" smtClean="0">
                          <a:effectLst/>
                        </a:rPr>
                        <a:t>за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пользование </a:t>
                      </a:r>
                      <a:r>
                        <a:rPr lang="ru-RU" sz="1400" dirty="0" err="1">
                          <a:effectLst/>
                        </a:rPr>
                        <a:t>велопрокатом</a:t>
                      </a:r>
                      <a:r>
                        <a:rPr lang="ru-RU" sz="1400" dirty="0">
                          <a:effectLst/>
                        </a:rPr>
                        <a:t> и платы по тарифу</a:t>
                      </a:r>
                      <a:r>
                        <a:rPr lang="ru-RU" sz="1400" dirty="0" smtClean="0">
                          <a:effectLst/>
                        </a:rPr>
                        <a:t>.</a:t>
                      </a:r>
                      <a:endParaRPr lang="en-US" sz="1400" dirty="0" smtClean="0">
                        <a:effectLst/>
                      </a:endParaRPr>
                    </a:p>
                    <a:p>
                      <a:pPr marL="67945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 marR="165735">
                        <a:spcAft>
                          <a:spcPts val="0"/>
                        </a:spcAft>
                      </a:pPr>
                      <a:endParaRPr lang="en-US" sz="1400" dirty="0" smtClean="0">
                        <a:effectLst/>
                      </a:endParaRPr>
                    </a:p>
                    <a:p>
                      <a:pPr marL="67945" marR="165735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Верно </a:t>
                      </a:r>
                      <a:r>
                        <a:rPr lang="ru-RU" sz="1400" dirty="0">
                          <a:effectLst/>
                        </a:rPr>
                        <a:t>/ Неверно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2844308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616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761673" y="277524"/>
            <a:ext cx="6608618" cy="67382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Критерии оценивания</a:t>
            </a:r>
            <a:endParaRPr lang="ru-RU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392278"/>
              </p:ext>
            </p:extLst>
          </p:nvPr>
        </p:nvGraphicFramePr>
        <p:xfrm>
          <a:off x="3803073" y="2831524"/>
          <a:ext cx="8128000" cy="353568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935182">
                  <a:extLst>
                    <a:ext uri="{9D8B030D-6E8A-4147-A177-3AD203B41FA5}">
                      <a16:colId xmlns:a16="http://schemas.microsoft.com/office/drawing/2014/main" val="4118123399"/>
                    </a:ext>
                  </a:extLst>
                </a:gridCol>
                <a:gridCol w="5160818">
                  <a:extLst>
                    <a:ext uri="{9D8B030D-6E8A-4147-A177-3AD203B41FA5}">
                      <a16:colId xmlns:a16="http://schemas.microsoft.com/office/drawing/2014/main" val="30196399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485047291"/>
                    </a:ext>
                  </a:extLst>
                </a:gridCol>
              </a:tblGrid>
              <a:tr h="3743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dirty="0" smtClean="0"/>
                        <a:t>Балл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dirty="0" smtClean="0"/>
                        <a:t>Содержание критерия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812471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2000" dirty="0" smtClean="0"/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US" sz="2000" dirty="0" smtClean="0"/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US" sz="2000" dirty="0" smtClean="0"/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en-US" sz="2000" dirty="0" smtClean="0"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dirty="0" smtClean="0"/>
                        <a:t>1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6213" marR="132334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92075" algn="l"/>
                          <a:tab pos="1616075" algn="l"/>
                          <a:tab pos="1884363" algn="l"/>
                        </a:tabLst>
                      </a:pPr>
                      <a:r>
                        <a:rPr lang="ru-RU" sz="2000" dirty="0" smtClean="0"/>
                        <a:t>Утверждения</a:t>
                      </a:r>
                      <a:r>
                        <a:rPr lang="en-US" sz="2000" dirty="0" smtClean="0"/>
                        <a:t>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Верно/Неверно</a:t>
                      </a:r>
                      <a:endParaRPr lang="en-US" sz="2000" dirty="0" smtClean="0">
                        <a:effectLst/>
                      </a:endParaRPr>
                    </a:p>
                    <a:p>
                      <a:pPr marL="10604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02360946"/>
                  </a:ext>
                </a:extLst>
              </a:tr>
              <a:tr h="2730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Для</a:t>
                      </a:r>
                      <a:r>
                        <a:rPr lang="ru-RU" sz="2000" spc="-2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того</a:t>
                      </a:r>
                      <a:r>
                        <a:rPr lang="ru-RU" sz="2000" spc="-2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чтобы</a:t>
                      </a:r>
                      <a:r>
                        <a:rPr lang="ru-RU" sz="2000" spc="-2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взять</a:t>
                      </a:r>
                      <a:r>
                        <a:rPr lang="ru-RU" sz="2000" spc="-1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велосипед,</a:t>
                      </a:r>
                      <a:r>
                        <a:rPr lang="ru-RU" sz="2000" spc="-2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нужно</a:t>
                      </a:r>
                      <a:r>
                        <a:rPr lang="ru-RU" sz="2000" spc="-20" dirty="0">
                          <a:effectLst/>
                        </a:rPr>
                        <a:t> </a:t>
                      </a:r>
                      <a:r>
                        <a:rPr lang="ru-RU" sz="2000" dirty="0" smtClean="0">
                          <a:effectLst/>
                        </a:rPr>
                        <a:t>использовать</a:t>
                      </a:r>
                      <a:r>
                        <a:rPr lang="en-US" sz="2000" dirty="0" smtClean="0">
                          <a:effectLst/>
                        </a:rPr>
                        <a:t> </a:t>
                      </a:r>
                      <a:r>
                        <a:rPr lang="ru-RU" sz="2000" dirty="0" smtClean="0">
                          <a:effectLst/>
                        </a:rPr>
                        <a:t>мобильное</a:t>
                      </a:r>
                      <a:r>
                        <a:rPr lang="ru-RU" sz="2000" spc="-10" dirty="0" smtClean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устройство.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Верно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721263890"/>
                  </a:ext>
                </a:extLst>
              </a:tr>
              <a:tr h="1803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Оплатить</a:t>
                      </a:r>
                      <a:r>
                        <a:rPr lang="ru-RU" sz="2000" spc="-4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прокат</a:t>
                      </a:r>
                      <a:r>
                        <a:rPr lang="ru-RU" sz="2000" spc="-3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можно</a:t>
                      </a:r>
                      <a:r>
                        <a:rPr lang="ru-RU" sz="2000" spc="-3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как</a:t>
                      </a:r>
                      <a:r>
                        <a:rPr lang="ru-RU" sz="2000" spc="-2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банковской</a:t>
                      </a:r>
                      <a:r>
                        <a:rPr lang="ru-RU" sz="2000" spc="-2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картой,</a:t>
                      </a:r>
                      <a:r>
                        <a:rPr lang="ru-RU" sz="2000" spc="-2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так</a:t>
                      </a:r>
                      <a:r>
                        <a:rPr lang="ru-RU" sz="2000" spc="-25" dirty="0">
                          <a:effectLst/>
                        </a:rPr>
                        <a:t> </a:t>
                      </a:r>
                      <a:r>
                        <a:rPr lang="ru-RU" sz="2000" dirty="0" smtClean="0">
                          <a:effectLst/>
                        </a:rPr>
                        <a:t>и</a:t>
                      </a:r>
                      <a:r>
                        <a:rPr lang="en-US" sz="2000" dirty="0" smtClean="0">
                          <a:effectLst/>
                        </a:rPr>
                        <a:t> </a:t>
                      </a:r>
                      <a:r>
                        <a:rPr lang="ru-RU" sz="2000" dirty="0" smtClean="0">
                          <a:effectLst/>
                        </a:rPr>
                        <a:t>наличными</a:t>
                      </a:r>
                      <a:r>
                        <a:rPr lang="ru-RU" sz="2000" dirty="0">
                          <a:effectLst/>
                        </a:rPr>
                        <a:t>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Неверно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15268575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Плата</a:t>
                      </a:r>
                      <a:r>
                        <a:rPr lang="ru-RU" sz="2000" spc="-3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за</a:t>
                      </a:r>
                      <a:r>
                        <a:rPr lang="ru-RU" sz="2000" spc="-3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прокат</a:t>
                      </a:r>
                      <a:r>
                        <a:rPr lang="ru-RU" sz="2000" spc="-2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велосипеда</a:t>
                      </a:r>
                      <a:r>
                        <a:rPr lang="ru-RU" sz="2000" spc="-3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складывается</a:t>
                      </a:r>
                      <a:r>
                        <a:rPr lang="ru-RU" sz="2000" spc="-3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из</a:t>
                      </a:r>
                      <a:r>
                        <a:rPr lang="ru-RU" sz="2000" spc="-2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платы</a:t>
                      </a:r>
                      <a:r>
                        <a:rPr lang="ru-RU" sz="2000" spc="-30" dirty="0">
                          <a:effectLst/>
                        </a:rPr>
                        <a:t> </a:t>
                      </a:r>
                      <a:r>
                        <a:rPr lang="ru-RU" sz="2000" dirty="0" smtClean="0">
                          <a:effectLst/>
                        </a:rPr>
                        <a:t>за</a:t>
                      </a:r>
                      <a:r>
                        <a:rPr lang="en-US" sz="2000" dirty="0" smtClean="0">
                          <a:effectLst/>
                        </a:rPr>
                        <a:t> </a:t>
                      </a:r>
                      <a:r>
                        <a:rPr lang="ru-RU" sz="2000" dirty="0" smtClean="0">
                          <a:effectLst/>
                        </a:rPr>
                        <a:t>пользование</a:t>
                      </a:r>
                      <a:r>
                        <a:rPr lang="ru-RU" sz="2000" spc="-15" dirty="0" smtClean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велопрокатом</a:t>
                      </a:r>
                      <a:r>
                        <a:rPr lang="ru-RU" sz="2000" spc="-1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и платы</a:t>
                      </a:r>
                      <a:r>
                        <a:rPr lang="ru-RU" sz="2000" spc="-1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по</a:t>
                      </a:r>
                      <a:r>
                        <a:rPr lang="ru-RU" sz="2000" spc="-2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тарифу.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Верно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076101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000" dirty="0" smtClean="0"/>
                        <a:t>0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dirty="0" smtClean="0"/>
                        <a:t>Другой ответ, или ответ отсутствует.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9532216"/>
                  </a:ext>
                </a:extLst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415636" y="1385887"/>
            <a:ext cx="8954655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err="1" smtClean="0"/>
              <a:t>Компетентностная</a:t>
            </a:r>
            <a:r>
              <a:rPr lang="ru-RU" b="1" dirty="0" smtClean="0"/>
              <a:t> область оценки</a:t>
            </a:r>
            <a:r>
              <a:rPr lang="ru-RU" dirty="0" smtClean="0"/>
              <a:t>: выявление финансовой информации</a:t>
            </a:r>
          </a:p>
          <a:p>
            <a:r>
              <a:rPr lang="ru-RU" b="1" dirty="0" smtClean="0"/>
              <a:t>Уровень сложности</a:t>
            </a:r>
            <a:r>
              <a:rPr lang="ru-RU" dirty="0" smtClean="0"/>
              <a:t>: средний</a:t>
            </a:r>
          </a:p>
          <a:p>
            <a:r>
              <a:rPr lang="ru-RU" b="1" dirty="0" smtClean="0"/>
              <a:t>Формат ответа</a:t>
            </a:r>
            <a:r>
              <a:rPr lang="ru-RU" dirty="0" smtClean="0"/>
              <a:t>: задание на установление соответствия (две группы объектов)</a:t>
            </a:r>
          </a:p>
          <a:p>
            <a:r>
              <a:rPr lang="ru-RU" b="1" dirty="0" smtClean="0"/>
              <a:t>Объект оценки</a:t>
            </a:r>
            <a:r>
              <a:rPr lang="ru-RU" dirty="0" smtClean="0"/>
              <a:t>: установить верность утверждений на основе инструкции к </a:t>
            </a:r>
            <a:r>
              <a:rPr lang="ru-RU" dirty="0" err="1" smtClean="0"/>
              <a:t>велопрокату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688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96455" y="477116"/>
            <a:ext cx="5181600" cy="550804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2/6</a:t>
            </a:r>
          </a:p>
          <a:p>
            <a:pPr marL="92075" indent="360363" algn="just">
              <a:lnSpc>
                <a:spcPct val="100000"/>
              </a:lnSpc>
              <a:buNone/>
            </a:pP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Воспользуйтесь текстом «</a:t>
            </a:r>
            <a:r>
              <a:rPr lang="ru-RU" sz="1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расположенным справа. Для ответа на вопрос отметьте нужный вариант ответа.</a:t>
            </a:r>
            <a:endParaRPr lang="en-US" sz="1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5" indent="360363" algn="just">
              <a:lnSpc>
                <a:spcPct val="100000"/>
              </a:lnSpc>
              <a:buNone/>
            </a:pPr>
            <a:endParaRPr lang="ru-RU" sz="1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5" indent="360363" algn="just">
              <a:lnSpc>
                <a:spcPct val="100000"/>
              </a:lnSpc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рублей будет стоить прокат велосипеда в течение 25 минут?</a:t>
            </a:r>
          </a:p>
          <a:p>
            <a:pPr>
              <a:lnSpc>
                <a:spcPct val="100000"/>
              </a:lnSpc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Отметьте один верный вариант ответа.</a:t>
            </a:r>
          </a:p>
          <a:p>
            <a:pPr>
              <a:lnSpc>
                <a:spcPct val="100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рублей</a:t>
            </a:r>
          </a:p>
          <a:p>
            <a:pPr>
              <a:lnSpc>
                <a:spcPct val="100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рубля</a:t>
            </a:r>
          </a:p>
          <a:p>
            <a:pPr>
              <a:lnSpc>
                <a:spcPct val="100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 рублей</a:t>
            </a:r>
          </a:p>
          <a:p>
            <a:pPr>
              <a:lnSpc>
                <a:spcPct val="100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рублей</a:t>
            </a:r>
          </a:p>
          <a:p>
            <a:pPr>
              <a:lnSpc>
                <a:spcPct val="100000"/>
              </a:lnSpc>
            </a:pPr>
            <a:endParaRPr lang="ru-RU" sz="16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153726" y="190788"/>
            <a:ext cx="5788892" cy="6440921"/>
          </a:xfrm>
        </p:spPr>
        <p:txBody>
          <a:bodyPr>
            <a:normAutofit fontScale="40000" lnSpcReduction="20000"/>
          </a:bodyPr>
          <a:lstStyle/>
          <a:p>
            <a:pPr marL="0" indent="442913" algn="ctr">
              <a:lnSpc>
                <a:spcPct val="120000"/>
              </a:lnSpc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</a:t>
            </a:r>
          </a:p>
          <a:p>
            <a:pPr marL="92075" indent="268288" algn="just">
              <a:lnSpc>
                <a:spcPct val="120000"/>
              </a:lnSpc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Вам	необходимо	скачать	наше бесплатное	приложение «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на любое	 мобильное	устройство, зарегистрироваться и привязать  к  аккаунту  банковскую карту. После регистрации вам придёт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сообщение	с персональным кодом.</a:t>
            </a:r>
          </a:p>
          <a:p>
            <a:pPr marL="92075" indent="268288" algn="just">
              <a:lnSpc>
                <a:spcPct val="120000"/>
              </a:lnSpc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	Выберите велосипед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любой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станции. Введите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ваш персональный код на руле велосипеда. Дождитесь надписи «НАЧАЛО» и возьмите велосипед. С карты будут списаны 100 рублей за пользование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велопрокатом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2075" indent="268288" algn="just">
              <a:lnSpc>
                <a:spcPct val="120000"/>
              </a:lnSpc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	Катайтесь!</a:t>
            </a:r>
          </a:p>
          <a:p>
            <a:pPr marL="92075" indent="268288" algn="just">
              <a:lnSpc>
                <a:spcPct val="120000"/>
              </a:lnSpc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	Верните велосипед на любую станцию, дождитесь надписи «ВОЗВРАТ», и вам придёт уведомление на мобильное устройство об окончании поездки и списании денежных средств с банковской карты за поездку согласно тарифу:</a:t>
            </a:r>
          </a:p>
          <a:p>
            <a:pPr marL="92075" indent="268288" algn="just">
              <a:lnSpc>
                <a:spcPct val="120000"/>
              </a:lnSpc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30 минут поездки – бесплатно.</a:t>
            </a:r>
          </a:p>
          <a:p>
            <a:pPr marL="92075" indent="268288" algn="just">
              <a:lnSpc>
                <a:spcPct val="120000"/>
              </a:lnSpc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далее – 4 рубля/минута</a:t>
            </a:r>
          </a:p>
          <a:p>
            <a:pPr>
              <a:lnSpc>
                <a:spcPct val="120000"/>
              </a:lnSpc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5"/>
          <p:cNvSpPr txBox="1">
            <a:spLocks/>
          </p:cNvSpPr>
          <p:nvPr/>
        </p:nvSpPr>
        <p:spPr>
          <a:xfrm>
            <a:off x="6153726" y="190788"/>
            <a:ext cx="5788892" cy="6440921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4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42913" algn="ctr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2913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</a:t>
            </a:r>
          </a:p>
          <a:p>
            <a:pPr marL="92075" indent="268288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Вам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скачать	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наше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бесплатное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любое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мобильное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устройство, зарегистрироваться и привязать  к  аккаунту  банковскую карту. После регистрации вам придёт сообщение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персональным кодом.</a:t>
            </a:r>
          </a:p>
          <a:p>
            <a:pPr marL="92075" indent="268288" algn="just">
              <a:lnSpc>
                <a:spcPct val="120000"/>
              </a:lnSpc>
              <a:buFont typeface="Arial" panose="020B0604020202020204" pitchFamily="34" charset="0"/>
              <a:buAutoNum type="arabicPeriod" startAt="2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велосипед на любой станции. Введите ваш персональный код на руле велосипеда. Дождитесь надписи «НАЧАЛО» и возьмите велосипед. С карты будут списаны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рублей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пользование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велопрокатом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2075" indent="268288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	Катайтесь!</a:t>
            </a:r>
          </a:p>
          <a:p>
            <a:pPr marL="92075" indent="268288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	Верните велосипед на любую станцию, дождитесь надписи «ВОЗВРАТ», и вам придёт уведомление на мобильное устройство об окончании поездки и списании денежных средств с банковской карты за поездку согласно тарифу:</a:t>
            </a:r>
          </a:p>
          <a:p>
            <a:pPr marL="92075" indent="989013" algn="just">
              <a:lnSpc>
                <a:spcPct val="120000"/>
              </a:lnSpc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30 минут поездки – бесплатно.</a:t>
            </a:r>
          </a:p>
          <a:p>
            <a:pPr marL="92075" indent="989013" algn="just">
              <a:lnSpc>
                <a:spcPct val="120000"/>
              </a:lnSpc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далее – 5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рублей/минута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924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2492" y="254290"/>
            <a:ext cx="5996708" cy="63240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Критерии оценивания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2564" y="1034474"/>
            <a:ext cx="11547764" cy="168101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000" b="1" dirty="0" err="1" smtClean="0"/>
              <a:t>Компетентностная</a:t>
            </a:r>
            <a:r>
              <a:rPr lang="ru-RU" sz="2000" b="1" dirty="0" smtClean="0"/>
              <a:t> область оценки: ФГ</a:t>
            </a:r>
            <a:r>
              <a:rPr lang="ru-RU" sz="2000" dirty="0" smtClean="0"/>
              <a:t>: выявление финансовой информации. МГ: интерпретировать/оценивать</a:t>
            </a:r>
          </a:p>
          <a:p>
            <a:pPr marL="0" indent="0">
              <a:buNone/>
            </a:pPr>
            <a:r>
              <a:rPr lang="ru-RU" sz="2000" b="1" dirty="0" smtClean="0"/>
              <a:t>Уровень сложности</a:t>
            </a:r>
            <a:r>
              <a:rPr lang="ru-RU" sz="2000" dirty="0" smtClean="0"/>
              <a:t>: низкий</a:t>
            </a:r>
          </a:p>
          <a:p>
            <a:pPr marL="0" indent="0">
              <a:buNone/>
            </a:pPr>
            <a:r>
              <a:rPr lang="ru-RU" sz="2000" b="1" dirty="0" smtClean="0"/>
              <a:t>Формат ответа</a:t>
            </a:r>
            <a:r>
              <a:rPr lang="ru-RU" sz="2000" dirty="0" smtClean="0"/>
              <a:t>: задание с выбором одного верного ответа</a:t>
            </a:r>
          </a:p>
          <a:p>
            <a:pPr marL="0" indent="0">
              <a:buNone/>
            </a:pPr>
            <a:r>
              <a:rPr lang="ru-RU" sz="2000" b="1" dirty="0" smtClean="0"/>
              <a:t>Объект оценки</a:t>
            </a:r>
            <a:r>
              <a:rPr lang="ru-RU" sz="2000" dirty="0" smtClean="0"/>
              <a:t>: переформулировать утверждение и воспользоваться логической конструкцией «Если …, то…» («Если время поездки меньше 30 мин, то плата за прокат составляет 0 рублей.»)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364563"/>
              </p:ext>
            </p:extLst>
          </p:nvPr>
        </p:nvGraphicFramePr>
        <p:xfrm>
          <a:off x="3313373" y="3531016"/>
          <a:ext cx="8546118" cy="232911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{1E171933-4619-4E11-9A3F-F7608DF75F80}</a:tableStyleId>
              </a:tblPr>
              <a:tblGrid>
                <a:gridCol w="1331261">
                  <a:extLst>
                    <a:ext uri="{9D8B030D-6E8A-4147-A177-3AD203B41FA5}">
                      <a16:colId xmlns:a16="http://schemas.microsoft.com/office/drawing/2014/main" val="1849774373"/>
                    </a:ext>
                  </a:extLst>
                </a:gridCol>
                <a:gridCol w="7214857">
                  <a:extLst>
                    <a:ext uri="{9D8B030D-6E8A-4147-A177-3AD203B41FA5}">
                      <a16:colId xmlns:a16="http://schemas.microsoft.com/office/drawing/2014/main" val="3592589625"/>
                    </a:ext>
                  </a:extLst>
                </a:gridCol>
              </a:tblGrid>
              <a:tr h="291230">
                <a:tc gridSpan="2">
                  <a:txBody>
                    <a:bodyPr/>
                    <a:lstStyle/>
                    <a:p>
                      <a:pPr marL="6794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</a:t>
                      </a:r>
                      <a:r>
                        <a:rPr lang="ru-RU" sz="2400" spc="-15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оценивания: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141480"/>
                  </a:ext>
                </a:extLst>
              </a:tr>
              <a:tr h="561279">
                <a:tc>
                  <a:txBody>
                    <a:bodyPr/>
                    <a:lstStyle/>
                    <a:p>
                      <a:pPr marL="162560" marR="15684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2075" marR="1828800" indent="3508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r>
                        <a:rPr lang="en-US" sz="2400" spc="-15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37402543"/>
                  </a:ext>
                </a:extLst>
              </a:tr>
              <a:tr h="291230"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Выбран</a:t>
                      </a:r>
                      <a:r>
                        <a:rPr lang="ru-RU" sz="2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</a:t>
                      </a:r>
                      <a:r>
                        <a:rPr lang="ru-RU" sz="2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24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(100</a:t>
                      </a:r>
                      <a:r>
                        <a:rPr lang="ru-RU" sz="24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endParaRPr lang="en-US" sz="2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82735605"/>
                  </a:ext>
                </a:extLst>
              </a:tr>
              <a:tr h="294407"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Выбран</a:t>
                      </a:r>
                      <a:r>
                        <a:rPr lang="ru-RU" sz="24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другой</a:t>
                      </a:r>
                      <a:r>
                        <a:rPr lang="ru-RU" sz="24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вариант</a:t>
                      </a:r>
                      <a:r>
                        <a:rPr lang="ru-RU" sz="24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ответа,</a:t>
                      </a:r>
                      <a:r>
                        <a:rPr lang="ru-RU" sz="24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</a:t>
                      </a:r>
                      <a:r>
                        <a:rPr lang="ru-RU" sz="24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</a:t>
                      </a:r>
                      <a:r>
                        <a:rPr lang="ru-RU" sz="24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отсутствует.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940240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6750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87218" y="264678"/>
            <a:ext cx="5181600" cy="561888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3/6</a:t>
            </a:r>
          </a:p>
          <a:p>
            <a:pPr marL="0" indent="0" algn="just">
              <a:buNone/>
            </a:pP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Воспользуйтесь текстом «</a:t>
            </a:r>
            <a:r>
              <a:rPr lang="ru-RU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расположенным справа. Для ответа на вопрос отметьте нужный вариант ответа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требование к прокату велосипеда связано с финансовыми тратами?</a:t>
            </a: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 algn="ctr">
              <a:buNone/>
            </a:pP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Отметьте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верный вариант ответа.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lvl="0"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Скачать мобильное приложение на телефон</a:t>
            </a:r>
          </a:p>
          <a:p>
            <a:pPr lvl="0"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Привязать банковскую карту к аккаунту</a:t>
            </a:r>
          </a:p>
          <a:p>
            <a:pPr lvl="0"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расположение ближайшей станции проката</a:t>
            </a:r>
          </a:p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Иметь на карте средства для оплаты проката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153726" y="190788"/>
            <a:ext cx="5788892" cy="6440921"/>
          </a:xfrm>
        </p:spPr>
        <p:txBody>
          <a:bodyPr>
            <a:normAutofit fontScale="47500" lnSpcReduction="20000"/>
          </a:bodyPr>
          <a:lstStyle/>
          <a:p>
            <a:pPr marL="0" indent="442913" algn="ctr">
              <a:lnSpc>
                <a:spcPct val="120000"/>
              </a:lnSpc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</a:t>
            </a:r>
          </a:p>
          <a:p>
            <a:pPr marL="92075" indent="268288" algn="just">
              <a:lnSpc>
                <a:spcPct val="120000"/>
              </a:lnSpc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Вам необходимо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скачать 	наше бесплатное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«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на любое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мобильное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устройство, зарегистрироваться и привязать  к  аккаунту  банковскую карту. После регистрации вам придёт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сообщение с персональным кодом.</a:t>
            </a:r>
          </a:p>
          <a:p>
            <a:pPr marL="92075" indent="268288" algn="just">
              <a:lnSpc>
                <a:spcPct val="120000"/>
              </a:lnSpc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	Выберите велосипед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любой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станции. Введите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ваш персональный код на руле велосипеда. Дождитесь надписи «НАЧАЛО» и возьмите велосипед. С карты будут списаны 100 рублей за пользование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велопрокатом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2075" indent="268288" algn="just">
              <a:lnSpc>
                <a:spcPct val="120000"/>
              </a:lnSpc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	Катайтесь!</a:t>
            </a:r>
          </a:p>
          <a:p>
            <a:pPr marL="92075" indent="268288" algn="just">
              <a:lnSpc>
                <a:spcPct val="120000"/>
              </a:lnSpc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	Верните велосипед на любую станцию, дождитесь надписи «ВОЗВРАТ», и вам придёт уведомление на мобильное устройство об окончании поездки и списании денежных средств с банковской карты за поездку согласно тарифу:</a:t>
            </a:r>
          </a:p>
          <a:p>
            <a:pPr marL="92075" indent="268288" algn="just">
              <a:lnSpc>
                <a:spcPct val="120000"/>
              </a:lnSpc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30 минут поездки – бесплатно.</a:t>
            </a:r>
          </a:p>
          <a:p>
            <a:pPr marL="92075" indent="268288" algn="just">
              <a:lnSpc>
                <a:spcPct val="120000"/>
              </a:lnSpc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далее – 4 рубля/минута</a:t>
            </a:r>
          </a:p>
          <a:p>
            <a:pPr>
              <a:lnSpc>
                <a:spcPct val="120000"/>
              </a:lnSpc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5"/>
          <p:cNvSpPr txBox="1">
            <a:spLocks/>
          </p:cNvSpPr>
          <p:nvPr/>
        </p:nvSpPr>
        <p:spPr>
          <a:xfrm>
            <a:off x="6218380" y="163079"/>
            <a:ext cx="5788892" cy="6440921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4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42913" algn="ctr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2913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</a:t>
            </a:r>
          </a:p>
          <a:p>
            <a:pPr marL="92075" indent="268288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Вам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скачать	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наше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бесплатное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любое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мобильное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устройство, зарегистрироваться и привязать  к  аккаунту  банковскую карту. После регистрации вам придёт сообщение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персональным кодом.</a:t>
            </a:r>
          </a:p>
          <a:p>
            <a:pPr marL="92075" indent="268288" algn="just">
              <a:lnSpc>
                <a:spcPct val="120000"/>
              </a:lnSpc>
              <a:buFont typeface="Arial" panose="020B0604020202020204" pitchFamily="34" charset="0"/>
              <a:buAutoNum type="arabicPeriod" startAt="2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велосипед на любой станции. Введите ваш персональный код на руле велосипеда. Дождитесь надписи «НАЧАЛО» и возьмите велосипед. С карты будут списаны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рублей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пользование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велопрокатом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2075" indent="268288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	Катайтесь!</a:t>
            </a:r>
          </a:p>
          <a:p>
            <a:pPr marL="92075" indent="268288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	Верните велосипед на любую станцию, дождитесь надписи «ВОЗВРАТ», и вам придёт уведомление на мобильное устройство об окончании поездки и списании денежных средств с банковской карты за поездку согласно тарифу:</a:t>
            </a:r>
          </a:p>
          <a:p>
            <a:pPr marL="92075" indent="989013" algn="just">
              <a:lnSpc>
                <a:spcPct val="120000"/>
              </a:lnSpc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30 минут поездки – бесплатно.</a:t>
            </a:r>
          </a:p>
          <a:p>
            <a:pPr marL="92075" indent="989013" algn="just">
              <a:lnSpc>
                <a:spcPct val="120000"/>
              </a:lnSpc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далее – 5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рублей/минута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162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2692" y="228665"/>
            <a:ext cx="6748318" cy="62316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Критерии оценивания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055" y="1095952"/>
            <a:ext cx="11261436" cy="176732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 err="1" smtClean="0"/>
              <a:t>Компетентностная</a:t>
            </a:r>
            <a:r>
              <a:rPr lang="ru-RU" b="1" dirty="0" smtClean="0"/>
              <a:t> область оценки</a:t>
            </a:r>
            <a:r>
              <a:rPr lang="ru-RU" dirty="0" smtClean="0"/>
              <a:t>: анализ информации в финансовом контексте</a:t>
            </a:r>
          </a:p>
          <a:p>
            <a:pPr marL="0" indent="0">
              <a:buNone/>
            </a:pPr>
            <a:r>
              <a:rPr lang="ru-RU" b="1" dirty="0" smtClean="0"/>
              <a:t>Уровень сложности</a:t>
            </a:r>
            <a:r>
              <a:rPr lang="ru-RU" dirty="0" smtClean="0"/>
              <a:t>: низкий</a:t>
            </a:r>
          </a:p>
          <a:p>
            <a:pPr marL="0" indent="0">
              <a:buNone/>
            </a:pPr>
            <a:r>
              <a:rPr lang="ru-RU" b="1" dirty="0" smtClean="0"/>
              <a:t>Формат ответа</a:t>
            </a:r>
            <a:r>
              <a:rPr lang="ru-RU" dirty="0" smtClean="0"/>
              <a:t>: задание с выбором одного верного ответа</a:t>
            </a:r>
          </a:p>
          <a:p>
            <a:pPr marL="0" indent="0">
              <a:buNone/>
            </a:pPr>
            <a:r>
              <a:rPr lang="ru-RU" b="1" dirty="0" smtClean="0"/>
              <a:t>Объект оценки</a:t>
            </a:r>
            <a:r>
              <a:rPr lang="ru-RU" dirty="0" smtClean="0"/>
              <a:t>: выбрать, какое требование является финансовым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983548"/>
              </p:ext>
            </p:extLst>
          </p:nvPr>
        </p:nvGraphicFramePr>
        <p:xfrm>
          <a:off x="2955636" y="3448211"/>
          <a:ext cx="8248073" cy="24384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{1E171933-4619-4E11-9A3F-F7608DF75F80}</a:tableStyleId>
              </a:tblPr>
              <a:tblGrid>
                <a:gridCol w="1108490">
                  <a:extLst>
                    <a:ext uri="{9D8B030D-6E8A-4147-A177-3AD203B41FA5}">
                      <a16:colId xmlns:a16="http://schemas.microsoft.com/office/drawing/2014/main" val="2696056974"/>
                    </a:ext>
                  </a:extLst>
                </a:gridCol>
                <a:gridCol w="7139583">
                  <a:extLst>
                    <a:ext uri="{9D8B030D-6E8A-4147-A177-3AD203B41FA5}">
                      <a16:colId xmlns:a16="http://schemas.microsoft.com/office/drawing/2014/main" val="1051276716"/>
                    </a:ext>
                  </a:extLst>
                </a:gridCol>
              </a:tblGrid>
              <a:tr h="174625">
                <a:tc gridSpan="2">
                  <a:txBody>
                    <a:bodyPr/>
                    <a:lstStyle/>
                    <a:p>
                      <a:pPr marL="6794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6794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Система</a:t>
                      </a:r>
                      <a:r>
                        <a:rPr lang="ru-RU" sz="2000" spc="-15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оценивания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:</a:t>
                      </a:r>
                      <a:endParaRPr lang="en-US" sz="20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6794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7067919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150495" marR="14478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Балл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45310" marR="18415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Содержание</a:t>
                      </a:r>
                      <a:r>
                        <a:rPr lang="ru-RU" sz="2000" spc="-1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критерия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36267542"/>
                  </a:ext>
                </a:extLst>
              </a:tr>
              <a:tr h="175895"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</a:endParaRPr>
                    </a:p>
                    <a:p>
                      <a:pPr marL="444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</a:endParaRPr>
                    </a:p>
                    <a:p>
                      <a:pPr marL="666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Выбран</a:t>
                      </a:r>
                      <a:r>
                        <a:rPr lang="ru-RU" sz="2000" spc="-5" dirty="0" smtClean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ответ</a:t>
                      </a:r>
                      <a:r>
                        <a:rPr lang="ru-RU" sz="2000" spc="-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4</a:t>
                      </a:r>
                      <a:r>
                        <a:rPr lang="ru-RU" sz="2000" spc="-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(Иметь</a:t>
                      </a:r>
                      <a:r>
                        <a:rPr lang="ru-RU" sz="2000" spc="-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на</a:t>
                      </a:r>
                      <a:r>
                        <a:rPr lang="ru-RU" sz="2000" spc="-1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карте</a:t>
                      </a:r>
                      <a:r>
                        <a:rPr lang="ru-RU" sz="2000" spc="-1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средства</a:t>
                      </a:r>
                      <a:r>
                        <a:rPr lang="ru-RU" sz="2000" spc="-1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для</a:t>
                      </a:r>
                      <a:r>
                        <a:rPr lang="ru-RU" sz="2000" spc="-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оплаты</a:t>
                      </a:r>
                      <a:r>
                        <a:rPr lang="ru-RU" sz="2000" spc="-1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проката).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55382662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</a:endParaRPr>
                    </a:p>
                    <a:p>
                      <a:pPr marL="444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</a:endParaRPr>
                    </a:p>
                    <a:p>
                      <a:pPr marL="666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Выбран</a:t>
                      </a:r>
                      <a:r>
                        <a:rPr lang="ru-RU" sz="2000" spc="-15" dirty="0" smtClean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другой</a:t>
                      </a:r>
                      <a:r>
                        <a:rPr lang="ru-RU" sz="2000" spc="-1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вариант</a:t>
                      </a:r>
                      <a:r>
                        <a:rPr lang="ru-RU" sz="2000" spc="-1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ответа,</a:t>
                      </a:r>
                      <a:r>
                        <a:rPr lang="ru-RU" sz="2000" spc="-1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или</a:t>
                      </a:r>
                      <a:r>
                        <a:rPr lang="ru-RU" sz="2000" spc="-10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ответ</a:t>
                      </a:r>
                      <a:r>
                        <a:rPr lang="ru-RU" sz="2000" spc="-15" dirty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отсутствует.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648998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7423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41036" y="528490"/>
            <a:ext cx="5181600" cy="456074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endParaRPr lang="en-US" sz="4200" b="1" dirty="0" smtClean="0"/>
          </a:p>
          <a:p>
            <a:pPr marL="0" indent="0" algn="ctr">
              <a:buNone/>
            </a:pPr>
            <a:r>
              <a:rPr lang="ru-RU" sz="4200" b="1" dirty="0" smtClean="0"/>
              <a:t>Задание 4/6</a:t>
            </a:r>
            <a:endParaRPr lang="ru-RU" sz="4200" b="1" dirty="0"/>
          </a:p>
          <a:p>
            <a:pPr marL="92075" indent="350838" algn="just">
              <a:buNone/>
            </a:pPr>
            <a:r>
              <a:rPr lang="ru-RU" sz="3800" i="1" dirty="0"/>
              <a:t>Прочитайте текст «</a:t>
            </a:r>
            <a:r>
              <a:rPr lang="ru-RU" sz="3800" i="1" dirty="0" err="1"/>
              <a:t>Велопрокат</a:t>
            </a:r>
            <a:r>
              <a:rPr lang="ru-RU" sz="3800" i="1" dirty="0"/>
              <a:t>», расположенный справа. Запишите свой ответ на вопрос в виде числа.</a:t>
            </a:r>
          </a:p>
          <a:p>
            <a:pPr marL="92075" indent="350838" algn="just"/>
            <a:endParaRPr lang="ru-RU" sz="4200" dirty="0"/>
          </a:p>
          <a:p>
            <a:pPr marL="92075" indent="350838" algn="just">
              <a:buNone/>
            </a:pPr>
            <a:r>
              <a:rPr lang="ru-RU" sz="4200" b="1" dirty="0"/>
              <a:t>В какую сумму обойдётся семье прокат велосипедов по данному маршруту?</a:t>
            </a:r>
          </a:p>
          <a:p>
            <a:pPr marL="92075" indent="268288" algn="just"/>
            <a:endParaRPr lang="ru-RU" sz="4200" dirty="0"/>
          </a:p>
          <a:p>
            <a:pPr marL="92075" indent="268288" algn="just"/>
            <a:r>
              <a:rPr lang="ru-RU" sz="4200" dirty="0"/>
              <a:t>Запишите свой ответ в виде числа</a:t>
            </a:r>
          </a:p>
          <a:p>
            <a:endParaRPr lang="ru-RU" sz="18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153726" y="190788"/>
            <a:ext cx="5788892" cy="6440921"/>
          </a:xfrm>
        </p:spPr>
        <p:txBody>
          <a:bodyPr>
            <a:normAutofit fontScale="47500" lnSpcReduction="20000"/>
          </a:bodyPr>
          <a:lstStyle/>
          <a:p>
            <a:pPr marL="0" indent="442913" algn="ctr">
              <a:lnSpc>
                <a:spcPct val="120000"/>
              </a:lnSpc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</a:t>
            </a:r>
          </a:p>
          <a:p>
            <a:pPr marL="92075" indent="268288" algn="just">
              <a:lnSpc>
                <a:spcPct val="120000"/>
              </a:lnSpc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Вам необходимо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скачать 	наше бесплатное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«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на любое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мобильное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устройство, зарегистрироваться и привязать  к  аккаунту  банковскую карту. После регистрации вам придёт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сообщение с персональным кодом.</a:t>
            </a:r>
          </a:p>
          <a:p>
            <a:pPr marL="92075" indent="268288" algn="just">
              <a:lnSpc>
                <a:spcPct val="120000"/>
              </a:lnSpc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	Выберите велосипед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любой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станции. Введите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ваш персональный код на руле велосипеда. Дождитесь надписи «НАЧАЛО» и возьмите велосипед. С карты будут списаны 100 рублей за пользование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велопрокатом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2075" indent="268288" algn="just">
              <a:lnSpc>
                <a:spcPct val="120000"/>
              </a:lnSpc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	Катайтесь!</a:t>
            </a:r>
          </a:p>
          <a:p>
            <a:pPr marL="92075" indent="268288" algn="just">
              <a:lnSpc>
                <a:spcPct val="120000"/>
              </a:lnSpc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	Верните велосипед на любую станцию, дождитесь надписи «ВОЗВРАТ», и вам придёт уведомление на мобильное устройство об окончании поездки и списании денежных средств с банковской карты за поездку согласно тарифу:</a:t>
            </a:r>
          </a:p>
          <a:p>
            <a:pPr marL="92075" indent="268288" algn="just">
              <a:lnSpc>
                <a:spcPct val="120000"/>
              </a:lnSpc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30 минут поездки – бесплатно.</a:t>
            </a:r>
          </a:p>
          <a:p>
            <a:pPr marL="92075" indent="268288" algn="just">
              <a:lnSpc>
                <a:spcPct val="120000"/>
              </a:lnSpc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далее – 4 рубля/минута</a:t>
            </a:r>
          </a:p>
          <a:p>
            <a:pPr>
              <a:lnSpc>
                <a:spcPct val="120000"/>
              </a:lnSpc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13528" y="4816762"/>
            <a:ext cx="1791854" cy="5449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6218380" y="163079"/>
            <a:ext cx="5788892" cy="6440921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4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42913" algn="ctr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2913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</a:t>
            </a:r>
          </a:p>
          <a:p>
            <a:pPr marL="92075" indent="268288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Вам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скачать	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наше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бесплатное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любое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мобильное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устройство, зарегистрироваться и привязать  к  аккаунту  банковскую карту. После регистрации вам придёт сообщение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персональным кодом.</a:t>
            </a:r>
          </a:p>
          <a:p>
            <a:pPr marL="92075" indent="268288" algn="just">
              <a:lnSpc>
                <a:spcPct val="120000"/>
              </a:lnSpc>
              <a:buFont typeface="Arial" panose="020B0604020202020204" pitchFamily="34" charset="0"/>
              <a:buAutoNum type="arabicPeriod" startAt="2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велосипед на любой станции. Введите ваш персональный код на руле велосипеда. Дождитесь надписи «НАЧАЛО» и возьмите велосипед. С карты будут списаны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рублей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пользование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велопрокатом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2075" indent="268288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	Катайтесь!</a:t>
            </a:r>
          </a:p>
          <a:p>
            <a:pPr marL="92075" indent="268288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	Верните велосипед на любую станцию, дождитесь надписи «ВОЗВРАТ», и вам придёт уведомление на мобильное устройство об окончании поездки и списании денежных средств с банковской карты за поездку согласно тарифу:</a:t>
            </a:r>
          </a:p>
          <a:p>
            <a:pPr marL="92075" indent="989013" algn="just">
              <a:lnSpc>
                <a:spcPct val="120000"/>
              </a:lnSpc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30 минут поездки – бесплатно.</a:t>
            </a:r>
          </a:p>
          <a:p>
            <a:pPr marL="92075" indent="989013" algn="just">
              <a:lnSpc>
                <a:spcPct val="120000"/>
              </a:lnSpc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далее – 5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рублей/минута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279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9509" y="226581"/>
            <a:ext cx="6107545" cy="87501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Критерии оценивания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854" y="1354571"/>
            <a:ext cx="10515600" cy="156412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b="1" dirty="0" err="1" smtClean="0"/>
              <a:t>Компетентностная</a:t>
            </a:r>
            <a:r>
              <a:rPr lang="ru-RU" b="1" dirty="0" smtClean="0"/>
              <a:t> область оценки</a:t>
            </a:r>
            <a:r>
              <a:rPr lang="ru-RU" dirty="0" smtClean="0"/>
              <a:t>: ФГ: применение финансовых знаний и понимания. МГ: формулировать</a:t>
            </a:r>
          </a:p>
          <a:p>
            <a:r>
              <a:rPr lang="ru-RU" b="1" dirty="0" smtClean="0"/>
              <a:t>Уровень сложности</a:t>
            </a:r>
            <a:r>
              <a:rPr lang="ru-RU" dirty="0" smtClean="0"/>
              <a:t>: высокий</a:t>
            </a:r>
          </a:p>
          <a:p>
            <a:r>
              <a:rPr lang="ru-RU" b="1" dirty="0" smtClean="0"/>
              <a:t>Формат ответа</a:t>
            </a:r>
            <a:r>
              <a:rPr lang="ru-RU" dirty="0" smtClean="0"/>
              <a:t>: задание с кратким ответом</a:t>
            </a:r>
          </a:p>
          <a:p>
            <a:r>
              <a:rPr lang="ru-RU" b="1" dirty="0" smtClean="0"/>
              <a:t>Объект оценки</a:t>
            </a:r>
            <a:r>
              <a:rPr lang="ru-RU" dirty="0" smtClean="0"/>
              <a:t>: вычислять стоимость проката для семьи из трёх человек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806400"/>
              </p:ext>
            </p:extLst>
          </p:nvPr>
        </p:nvGraphicFramePr>
        <p:xfrm>
          <a:off x="3260436" y="3171665"/>
          <a:ext cx="8072582" cy="30175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{1E171933-4619-4E11-9A3F-F7608DF75F80}</a:tableStyleId>
              </a:tblPr>
              <a:tblGrid>
                <a:gridCol w="1133740">
                  <a:extLst>
                    <a:ext uri="{9D8B030D-6E8A-4147-A177-3AD203B41FA5}">
                      <a16:colId xmlns:a16="http://schemas.microsoft.com/office/drawing/2014/main" val="4100507082"/>
                    </a:ext>
                  </a:extLst>
                </a:gridCol>
                <a:gridCol w="6938842">
                  <a:extLst>
                    <a:ext uri="{9D8B030D-6E8A-4147-A177-3AD203B41FA5}">
                      <a16:colId xmlns:a16="http://schemas.microsoft.com/office/drawing/2014/main" val="305384100"/>
                    </a:ext>
                  </a:extLst>
                </a:gridCol>
              </a:tblGrid>
              <a:tr h="174625">
                <a:tc gridSpan="2">
                  <a:txBody>
                    <a:bodyPr/>
                    <a:lstStyle/>
                    <a:p>
                      <a:pPr marL="6794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794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</a:t>
                      </a:r>
                      <a:r>
                        <a:rPr lang="ru-RU" sz="1800" spc="-15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оценивания: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9798847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135255" marR="1295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60550" marR="18567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r>
                        <a:rPr lang="ru-RU" sz="18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критерия</a:t>
                      </a:r>
                      <a:endParaRPr lang="en-US" sz="1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60550" marR="185674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1781210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Записано</a:t>
                      </a:r>
                      <a:r>
                        <a:rPr lang="ru-RU" sz="18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</a:t>
                      </a:r>
                      <a:r>
                        <a:rPr lang="ru-RU" sz="18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spc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750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66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781696516"/>
                  </a:ext>
                </a:extLst>
              </a:tr>
              <a:tr h="349885"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Записано</a:t>
                      </a:r>
                      <a:r>
                        <a:rPr lang="ru-RU" sz="18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(не</a:t>
                      </a: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добавлены</a:t>
                      </a:r>
                      <a:r>
                        <a:rPr lang="ru-RU" sz="18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х</a:t>
                      </a:r>
                      <a:r>
                        <a:rPr lang="ru-RU" sz="1800" spc="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=</a:t>
                      </a:r>
                      <a:r>
                        <a:rPr lang="ru-RU" sz="18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r>
                        <a:rPr lang="ru-RU" sz="18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 за</a:t>
                      </a:r>
                      <a:r>
                        <a:rPr lang="ru-RU" sz="18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велопрокат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</a:t>
                      </a: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</a:t>
                      </a:r>
                    </a:p>
                    <a:p>
                      <a:pPr marL="666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r>
                        <a:rPr lang="ru-RU" sz="1800" spc="-1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(стоимость</a:t>
                      </a: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</a:t>
                      </a: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одного</a:t>
                      </a: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человека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).</a:t>
                      </a:r>
                      <a:endParaRPr lang="en-US" sz="1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66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133194045"/>
                  </a:ext>
                </a:extLst>
              </a:tr>
              <a:tr h="175895"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Другой</a:t>
                      </a:r>
                      <a:r>
                        <a:rPr lang="ru-RU" sz="18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ответ,</a:t>
                      </a:r>
                      <a:r>
                        <a:rPr lang="ru-RU" sz="18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</a:t>
                      </a: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</a:t>
                      </a:r>
                      <a:r>
                        <a:rPr lang="ru-RU" sz="1800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отсутствует.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110038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33811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976</Words>
  <Application>Microsoft Office PowerPoint</Application>
  <PresentationFormat>Широкоэкранный</PresentationFormat>
  <Paragraphs>276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Wingdings</vt:lpstr>
      <vt:lpstr>Тема Office</vt:lpstr>
      <vt:lpstr>Велопрокат</vt:lpstr>
      <vt:lpstr>Презентация PowerPoint</vt:lpstr>
      <vt:lpstr>Критерии оценивания</vt:lpstr>
      <vt:lpstr>Презентация PowerPoint</vt:lpstr>
      <vt:lpstr>Критерии оценивания</vt:lpstr>
      <vt:lpstr>Презентация PowerPoint</vt:lpstr>
      <vt:lpstr>Критерии оценивания</vt:lpstr>
      <vt:lpstr>Презентация PowerPoint</vt:lpstr>
      <vt:lpstr>Критерии оценивания</vt:lpstr>
      <vt:lpstr>Презентация PowerPoint</vt:lpstr>
      <vt:lpstr>Критерии оценивания</vt:lpstr>
      <vt:lpstr>Презентация PowerPoint</vt:lpstr>
      <vt:lpstr>Критерии оценивания</vt:lpstr>
      <vt:lpstr>Уровни сформированности функциональной грамотности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Велопрокат</dc:title>
  <dc:creator>Гульшат Зайнуллина</dc:creator>
  <cp:lastModifiedBy>Гульшат Зайнуллина</cp:lastModifiedBy>
  <cp:revision>37</cp:revision>
  <dcterms:created xsi:type="dcterms:W3CDTF">2023-11-09T08:56:26Z</dcterms:created>
  <dcterms:modified xsi:type="dcterms:W3CDTF">2023-11-23T09:16:40Z</dcterms:modified>
</cp:coreProperties>
</file>